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5" r:id="rId4"/>
    <p:sldMasterId id="2147483704" r:id="rId5"/>
    <p:sldMasterId id="2147483713" r:id="rId6"/>
    <p:sldMasterId id="2147483725" r:id="rId7"/>
  </p:sldMasterIdLst>
  <p:notesMasterIdLst>
    <p:notesMasterId r:id="rId35"/>
  </p:notesMasterIdLst>
  <p:sldIdLst>
    <p:sldId id="332" r:id="rId8"/>
    <p:sldId id="260" r:id="rId9"/>
    <p:sldId id="311" r:id="rId10"/>
    <p:sldId id="276" r:id="rId11"/>
    <p:sldId id="258" r:id="rId12"/>
    <p:sldId id="298" r:id="rId13"/>
    <p:sldId id="261" r:id="rId14"/>
    <p:sldId id="299" r:id="rId15"/>
    <p:sldId id="308" r:id="rId16"/>
    <p:sldId id="264" r:id="rId17"/>
    <p:sldId id="266" r:id="rId18"/>
    <p:sldId id="300" r:id="rId19"/>
    <p:sldId id="259" r:id="rId20"/>
    <p:sldId id="336" r:id="rId21"/>
    <p:sldId id="323" r:id="rId22"/>
    <p:sldId id="333" r:id="rId23"/>
    <p:sldId id="441" r:id="rId24"/>
    <p:sldId id="442" r:id="rId25"/>
    <p:sldId id="334" r:id="rId26"/>
    <p:sldId id="335" r:id="rId27"/>
    <p:sldId id="284" r:id="rId28"/>
    <p:sldId id="285" r:id="rId29"/>
    <p:sldId id="287" r:id="rId30"/>
    <p:sldId id="443" r:id="rId31"/>
    <p:sldId id="289" r:id="rId32"/>
    <p:sldId id="293" r:id="rId33"/>
    <p:sldId id="307" r:id="rId3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ut Braaten" userId="75b284d0-74d3-4e86-92cf-f03426b10a69" providerId="ADAL" clId="{2A711656-DBF5-4D09-A128-8A6B82BE959E}"/>
    <pc:docChg chg="delSld">
      <pc:chgData name="Knut Braaten" userId="75b284d0-74d3-4e86-92cf-f03426b10a69" providerId="ADAL" clId="{2A711656-DBF5-4D09-A128-8A6B82BE959E}" dt="2023-03-02T11:09:25.329" v="0" actId="47"/>
      <pc:docMkLst>
        <pc:docMk/>
      </pc:docMkLst>
      <pc:sldChg chg="del">
        <pc:chgData name="Knut Braaten" userId="75b284d0-74d3-4e86-92cf-f03426b10a69" providerId="ADAL" clId="{2A711656-DBF5-4D09-A128-8A6B82BE959E}" dt="2023-03-02T11:09:25.329" v="0" actId="47"/>
        <pc:sldMkLst>
          <pc:docMk/>
          <pc:sldMk cId="2859028274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8DC5-B4EA-4AFF-A6C1-709B031F0111}" type="datetimeFigureOut">
              <a:rPr lang="nb-NO" smtClean="0"/>
              <a:t>01.03.2023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7744-FB68-44FC-B971-F0053C37E5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54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7A20-946F-4FE9-9157-769BA906E7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34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Bistått veldig mange leger og tillitsvalgte som har kommet i medias søkelys. Kontakt oss!</a:t>
            </a:r>
          </a:p>
          <a:p>
            <a:r>
              <a:rPr lang="nb-NO" dirty="0"/>
              <a:t>Merk at rådene vi gir avhenger fra sak til sak. Vi tar ditt parti, har ikke like mange hatter på som arbeidsgiver kan ha.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EA00F-8361-4A59-BAAE-66F1A075593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47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743451"/>
          </a:xfrm>
        </p:spPr>
        <p:txBody>
          <a:bodyPr/>
          <a:lstStyle/>
          <a:p>
            <a:r>
              <a:rPr lang="nb-NO" dirty="0"/>
              <a:t>En som måtte trene og forberede seg mye: Faren til dronning Elisabeth, kong George, som slet veldig med stamming (</a:t>
            </a:r>
            <a:r>
              <a:rPr lang="nb-NO" dirty="0" err="1"/>
              <a:t>King’s</a:t>
            </a:r>
            <a:r>
              <a:rPr lang="nb-NO" dirty="0"/>
              <a:t> Speech).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695-8A7F-497C-9520-7F36B97EB29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54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695-8A7F-497C-9520-7F36B97EB29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540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Avtale et intervju. Går man proaktivt til verks, må man ha budskapet klart. Kort huskeliste å ha i bakhodet.</a:t>
            </a:r>
          </a:p>
          <a:p>
            <a:endParaRPr lang="nb-NO" dirty="0"/>
          </a:p>
          <a:p>
            <a:r>
              <a:rPr lang="nb-NO" dirty="0"/>
              <a:t>Kutt ned på poengene du ønsker å framføre, helst ett, </a:t>
            </a:r>
            <a:r>
              <a:rPr lang="nb-NO" dirty="0" err="1"/>
              <a:t>max</a:t>
            </a:r>
            <a:r>
              <a:rPr lang="nb-NO" dirty="0"/>
              <a:t> tre. Dette må huskes og framføres. Hvert poeng må begrunnes</a:t>
            </a:r>
          </a:p>
          <a:p>
            <a:r>
              <a:rPr lang="nb-NO" dirty="0"/>
              <a:t>Hovedpoenget burde være i «overskrift» (For få unge vaksinerer seg/Dårlige journalsystemer går ut over pasientene/Folk googler seg til sykdom)</a:t>
            </a:r>
          </a:p>
          <a:p>
            <a:endParaRPr lang="nb-NO" dirty="0"/>
          </a:p>
          <a:p>
            <a:r>
              <a:rPr lang="nb-NO" dirty="0"/>
              <a:t>Eksempler som gir et bilde av situasjonen, hvis mulig. Gjerne noe folk kjenner seg igjen i. Analogier kan fungere.</a:t>
            </a:r>
          </a:p>
          <a:p>
            <a:r>
              <a:rPr lang="nb-NO" dirty="0"/>
              <a:t>Kontakt oss for tips, budskap og politikk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FB4E-FD21-9646-AC7A-57A9FC51305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49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Ikke en vanlig sosial setting. Nerver er naturlig, synes sjelden og kan være skjerpende.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Lytt til </a:t>
            </a:r>
            <a:r>
              <a:rPr lang="nb-NO" sz="1200" dirty="0" err="1"/>
              <a:t>spm</a:t>
            </a:r>
            <a:r>
              <a:rPr lang="nb-NO" sz="1200" dirty="0"/>
              <a:t>, vis at du er mentalt til stede. Svar med egne ord, bygg broer </a:t>
            </a:r>
            <a:r>
              <a:rPr lang="nb-NO" sz="1200"/>
              <a:t>ved behov.</a:t>
            </a: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Gjenta poengene dine, du kan få det samme spørsmålet om og om igjen.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Ikke ta ansvar for pausene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EA00F-8361-4A59-BAAE-66F1A075593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5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743451"/>
          </a:xfrm>
        </p:spPr>
        <p:txBody>
          <a:bodyPr/>
          <a:lstStyle/>
          <a:p>
            <a:r>
              <a:rPr lang="nb-NO" dirty="0"/>
              <a:t>Eksempel på hvor avstanden mellom det intervjuobjektet blir spurt om og ønsket budskap er for stor: Tom Tvedt om åpenhet rundt reiseregninger i Idrettsforbundet. Reiseregninger vs. «Mye god dugnadsånd i Idretts-Norge». Teknikken med å bygge bro til budskapet er riktig, men avstanden mellom hva han blir spurt om og hva han svarer er for stor.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695-8A7F-497C-9520-7F36B97EB29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723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743451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695-8A7F-497C-9520-7F36B97EB29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33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3B95F-C461-4EB7-BAD5-368270242D34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305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31" y="4344866"/>
            <a:ext cx="5034541" cy="41133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>
                <a:latin typeface="Verdana" pitchFamily="34" charset="0"/>
              </a:rPr>
              <a:t>Dette er 5 tommefingerregler det er viktig å merke seg!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B59DB-CADF-4CE9-B801-BB9358D96282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3058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31" y="4344866"/>
            <a:ext cx="5034541" cy="41133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>
                <a:latin typeface="Verdana" pitchFamily="34" charset="0"/>
              </a:rPr>
              <a:t>Fotografi: Foreslå gjerne et sted det er bra å ta bilde.</a:t>
            </a:r>
            <a:br>
              <a:rPr lang="nb-NO">
                <a:latin typeface="Verdana" pitchFamily="34" charset="0"/>
              </a:rPr>
            </a:br>
            <a:br>
              <a:rPr lang="nb-NO">
                <a:latin typeface="Verdana" pitchFamily="34" charset="0"/>
              </a:rPr>
            </a:br>
            <a:r>
              <a:rPr lang="nb-NO">
                <a:latin typeface="Verdana" pitchFamily="34" charset="0"/>
              </a:rPr>
              <a:t>Reklame for legemidler – Reklameartikler – Vimpler etc.</a:t>
            </a:r>
          </a:p>
          <a:p>
            <a:r>
              <a:rPr lang="nb-NO">
                <a:latin typeface="Verdana" pitchFamily="34" charset="0"/>
              </a:rPr>
              <a:t>Unnvær å ha slike ting på skrivebordet el. i bakgrunnen </a:t>
            </a:r>
          </a:p>
          <a:p>
            <a:r>
              <a:rPr lang="nb-NO">
                <a:latin typeface="Verdana" pitchFamily="34" charset="0"/>
              </a:rPr>
              <a:t>Dette bekrefter f.eks. påstanden om at leger er kjøpt og betalt av industrien.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slik prosess kan minne om en forhandlingsposisjon. Det handler om sosiale egenskaper, gode argumenter (overtalelsesevne)</a:t>
            </a:r>
          </a:p>
          <a:p>
            <a:r>
              <a:rPr lang="nb-NO" dirty="0"/>
              <a:t>Handler om hva slags journalist du er i kontakt med og hvor godt man kjenner vedkommende</a:t>
            </a:r>
          </a:p>
          <a:p>
            <a:r>
              <a:rPr lang="nb-NO" dirty="0"/>
              <a:t>Vårt viktigste tips er at man gjør et skikkelig grunnarbeid i starten, og tar sine forholdsregler.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EA00F-8361-4A59-BAAE-66F1A075593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4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Myter om tabloid journalistikk..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AA94C-A2CF-407C-B059-81F7403A335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79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2769B-A9F3-F742-9BF5-F0861E75658F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695-8A7F-497C-9520-7F36B97EB29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0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81D44-B04A-46ED-8334-941DE4C849A6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2769B-A9F3-F742-9BF5-F0861E75658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4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C2C87-5CEF-4630-9CCD-AAA422BB32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3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 vår verden heter dette: Kampen om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virkeligheten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Den som definerer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virkeligheten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problemstillingene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/setter agenda, er også den som får privilegiet til å komme med de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svarene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som passer best.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 retorikken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kalles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dette for «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framing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», vi etablerer en kontekst som passer oss – for deretter å gi svaret.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For eksempel: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Sykehusleger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jobber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et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Ahus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gratis i året.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Arbeidsgiver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har ingen oversikt over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hvor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mye</a:t>
            </a: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leger </a:t>
            </a:r>
            <a:r>
              <a:rPr kumimoji="0" lang="nn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jobber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 DN 15. mars i år.</a:t>
            </a:r>
          </a:p>
          <a:p>
            <a:pPr marL="171450" indent="-171450">
              <a:buFontTx/>
              <a:buChar char="-"/>
            </a:pPr>
            <a:r>
              <a:rPr lang="nb-NO" baseline="0" dirty="0"/>
              <a:t>Dette kan også puttes inn i </a:t>
            </a:r>
            <a:r>
              <a:rPr lang="nb-NO" baseline="0" dirty="0" err="1"/>
              <a:t>rollehjulet</a:t>
            </a:r>
            <a:r>
              <a:rPr lang="nb-NO" baseline="0" dirty="0"/>
              <a:t>. Det er Legeforeningen som her er regissøren: Dette er et viktig poeng – den som er først på ballen er den som (langt på vei) for lov til å sette spillet og </a:t>
            </a:r>
            <a:r>
              <a:rPr lang="nb-NO" b="1" baseline="0" dirty="0"/>
              <a:t>dele ut rollene</a:t>
            </a:r>
            <a:r>
              <a:rPr lang="nb-NO" baseline="0" dirty="0"/>
              <a:t>!</a:t>
            </a:r>
          </a:p>
          <a:p>
            <a:pPr marL="0" indent="0">
              <a:buFontTx/>
              <a:buNone/>
            </a:pPr>
            <a:endParaRPr lang="nb-NO" baseline="0" dirty="0"/>
          </a:p>
          <a:p>
            <a:pPr marL="171450" indent="-171450">
              <a:buFontTx/>
              <a:buChar char="-"/>
            </a:pPr>
            <a:r>
              <a:rPr lang="nb-NO" baseline="0" dirty="0"/>
              <a:t>Det er derfor vi er manisk opptatt av at vi </a:t>
            </a:r>
            <a:r>
              <a:rPr lang="nb-NO" b="1" baseline="0" dirty="0"/>
              <a:t>ikke skal godta alle Spekters oppspill </a:t>
            </a:r>
            <a:r>
              <a:rPr lang="nb-NO" baseline="0" dirty="0"/>
              <a:t>og svare på absolutt alt de kommer med. Da er det bedre å være mildt defensive – og deretter definerer saken (virkeligheten) slik vi vil at den skal være!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C2C87-5CEF-4630-9CCD-AAA422BB32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15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b="1" dirty="0">
                <a:latin typeface="Verdana" pitchFamily="34" charset="0"/>
              </a:rPr>
              <a:t>* </a:t>
            </a:r>
            <a:r>
              <a:rPr lang="nb-NO" sz="1200" dirty="0">
                <a:latin typeface="Verdana" pitchFamily="34" charset="0"/>
              </a:rPr>
              <a:t>Dersom du opplever at en pasient har omtalt den behandlingen du som lege har gitt i media, så tenk deg godt om før du svarer. Leger bør tåle en del kritikk før de reagerer. </a:t>
            </a:r>
          </a:p>
          <a:p>
            <a:r>
              <a:rPr lang="nb-NO" sz="2000" b="1" dirty="0">
                <a:latin typeface="Verdana" pitchFamily="34" charset="0"/>
              </a:rPr>
              <a:t>*</a:t>
            </a:r>
            <a:r>
              <a:rPr lang="nb-NO" sz="1200" dirty="0">
                <a:latin typeface="Verdana" pitchFamily="34" charset="0"/>
              </a:rPr>
              <a:t> Har pasienten kommet med uriktige opplysninger om den behandling du har gitt, kan du kreve å imøtegå dette. Du kan da korrigere det pasienten har sagt, men du kan ikke bringe inn nye medisinske opplysninger om pasienten, </a:t>
            </a:r>
            <a:r>
              <a:rPr lang="nb-NO" sz="1200" dirty="0" err="1">
                <a:latin typeface="Verdana" pitchFamily="34" charset="0"/>
              </a:rPr>
              <a:t>f.eks</a:t>
            </a:r>
            <a:r>
              <a:rPr lang="nb-NO" sz="1200" dirty="0">
                <a:latin typeface="Verdana" pitchFamily="34" charset="0"/>
              </a:rPr>
              <a:t> at vedkommende også har en psykiatrisk diagnose i tillegg til beinbruddet. </a:t>
            </a:r>
          </a:p>
          <a:p>
            <a:r>
              <a:rPr lang="nb-NO" sz="2000" b="1" dirty="0">
                <a:latin typeface="Verdana" pitchFamily="34" charset="0"/>
              </a:rPr>
              <a:t>*</a:t>
            </a:r>
            <a:r>
              <a:rPr lang="nb-NO" sz="1200" dirty="0">
                <a:latin typeface="Verdana" pitchFamily="34" charset="0"/>
              </a:rPr>
              <a:t> Selv om pasienten sier til journalisten at han/hun vil frita deg fra taushetsplikten, så betyr ikke det at du kan uttale deg. Du er fremdeles i din fulle rett til å la være. </a:t>
            </a:r>
            <a:br>
              <a:rPr lang="nb-NO" sz="1200" dirty="0">
                <a:latin typeface="Verdana" pitchFamily="34" charset="0"/>
              </a:rPr>
            </a:br>
            <a:r>
              <a:rPr lang="nb-NO" sz="1200" b="1" u="sng" dirty="0">
                <a:latin typeface="Verdana" pitchFamily="34" charset="0"/>
              </a:rPr>
              <a:t>Dersom du vet at pasienten ikke kan overskue konsekvensene av å at saken blir ytterligere belyst, skal du ikke uttale deg.</a:t>
            </a:r>
            <a:r>
              <a:rPr lang="nb-NO" sz="1200" dirty="0">
                <a:latin typeface="Verdana" pitchFamily="34" charset="0"/>
              </a:rPr>
              <a:t> </a:t>
            </a:r>
          </a:p>
          <a:p>
            <a:r>
              <a:rPr lang="nb-NO" sz="2000" b="1" dirty="0">
                <a:latin typeface="Verdana" pitchFamily="34" charset="0"/>
              </a:rPr>
              <a:t>* </a:t>
            </a:r>
            <a:r>
              <a:rPr lang="nb-NO" sz="1200" dirty="0">
                <a:latin typeface="Verdana" pitchFamily="34" charset="0"/>
              </a:rPr>
              <a:t>Er det en pasientsak hvor du har akseptert å bli fritatt for taushetsplikt, så bør du sørge for følgende:</a:t>
            </a:r>
          </a:p>
          <a:p>
            <a:pPr marL="171450" indent="-171450">
              <a:buFontTx/>
              <a:buChar char="-"/>
            </a:pPr>
            <a:r>
              <a:rPr lang="nb-NO" sz="1200" dirty="0">
                <a:latin typeface="Verdana" pitchFamily="34" charset="0"/>
              </a:rPr>
              <a:t>En slik anmodning må komme fra pasienten og helst skriftlig. </a:t>
            </a:r>
          </a:p>
          <a:p>
            <a:pPr marL="171450" indent="-171450">
              <a:buFontTx/>
              <a:buChar char="-"/>
            </a:pPr>
            <a:r>
              <a:rPr lang="nb-NO" sz="1200" dirty="0">
                <a:latin typeface="Verdana" pitchFamily="34" charset="0"/>
              </a:rPr>
              <a:t>Du skal aldri utlevere en journal til en journalist, selv om det står i en faks el. lign. fra pasienten at det er OK at du gjør det.</a:t>
            </a:r>
            <a:br>
              <a:rPr lang="nb-NO" sz="1200" dirty="0">
                <a:latin typeface="Verdana" pitchFamily="34" charset="0"/>
              </a:rPr>
            </a:br>
            <a:r>
              <a:rPr lang="nb-NO" sz="1200" dirty="0">
                <a:latin typeface="Verdana" pitchFamily="34" charset="0"/>
              </a:rPr>
              <a:t>Det du bør gjøre er å be pasienten komme til kontoret, foreta en gjennomgang av og forklare hva som står i journalen og å forvisse deg om at pasienten har forstått hva som står der. </a:t>
            </a:r>
          </a:p>
          <a:p>
            <a:pPr marL="171450" indent="-171450">
              <a:buFontTx/>
              <a:buChar char="-"/>
            </a:pPr>
            <a:r>
              <a:rPr lang="nb-NO" sz="1200" dirty="0">
                <a:latin typeface="Verdana" pitchFamily="34" charset="0"/>
              </a:rPr>
              <a:t>Som andre fagforeninger har også vi opplevd konflikter som følge av at ansatte ytrer seg om utfordringer på arbeidsplassen, særlig i media. Det skal i utgangspunktet svært mye til før arbeidsgiver kan reagere i form av advarsler. Tvert i mot, det er noe arbeidsgiver skal ønske velkomment, og hvis du er i en slik situasjon vil du ha Legeforeningen i ryggen. Vi vil alltid kjempe for medlemmenes rett til å ytre seg, melde ifra og varsle om viktige saker. (Dom i Arbeidsretten 2020)</a:t>
            </a:r>
          </a:p>
          <a:p>
            <a:pPr marL="171450" indent="-171450">
              <a:buFontTx/>
              <a:buChar char="-"/>
            </a:pPr>
            <a:r>
              <a:rPr lang="nb-NO" sz="1200" dirty="0">
                <a:latin typeface="Verdana" pitchFamily="34" charset="0"/>
              </a:rPr>
              <a:t>Kontakt Legeforeningen sentralt for råd og bistand, både juridisk og </a:t>
            </a:r>
            <a:r>
              <a:rPr lang="nb-NO" sz="1200" dirty="0" err="1">
                <a:latin typeface="Verdana" pitchFamily="34" charset="0"/>
              </a:rPr>
              <a:t>kommunikativt</a:t>
            </a:r>
            <a:endParaRPr lang="nb-NO" sz="1200" dirty="0">
              <a:latin typeface="Verdana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EA00F-8361-4A59-BAAE-66F1A075593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6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Vi hopper rett i det. I starten, betrakt enhver samtale med en journalist som et intervju</a:t>
            </a:r>
          </a:p>
          <a:p>
            <a:r>
              <a:rPr lang="nb-NO" sz="1200" dirty="0"/>
              <a:t>Hva vil journalisten vite? Skjult eller åpen agenda? Du må få vite kontekst.</a:t>
            </a:r>
          </a:p>
          <a:p>
            <a:r>
              <a:rPr lang="nb-NO" sz="1200" dirty="0"/>
              <a:t>Er journalisten oppdatert på siste hendelser?</a:t>
            </a:r>
          </a:p>
          <a:p>
            <a:r>
              <a:rPr lang="nb-NO" sz="1200" dirty="0"/>
              <a:t>Er det </a:t>
            </a:r>
            <a:r>
              <a:rPr lang="nb-NO" sz="1200" i="1" dirty="0"/>
              <a:t>du</a:t>
            </a:r>
            <a:r>
              <a:rPr lang="nb-NO" sz="1200" dirty="0"/>
              <a:t> som skal svare? Konferer med kolleger eller andre du mener burde være med på den vurderingen.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EA00F-8361-4A59-BAAE-66F1A075593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7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2267" y="2420939"/>
            <a:ext cx="10363200" cy="147002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0152" y="4176713"/>
            <a:ext cx="10367433" cy="1897062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24232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A72B9-2FB5-4D6C-AFDF-03A842A5C75E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CB0D359F-5BE9-401E-B32D-0BA99D3E902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DEA0D-B41B-4867-9DA6-737C3C3E1DB9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36980B69-A87C-460C-80C3-2F2C19E00487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16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609600" y="1628775"/>
            <a:ext cx="10972800" cy="4497388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0388-B429-4869-B8D5-FF22D01A6A50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5FCBB3E5-615F-4597-9E22-FEFD0707F84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0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BB09-1255-4E67-A2DA-F0E85CBEAB5E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2E9CD5B4-5874-4C05-A796-0CBD3198453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0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2267" y="2420939"/>
            <a:ext cx="10363200" cy="147002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0152" y="4176713"/>
            <a:ext cx="10367433" cy="1897062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589391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39A3F5-F792-43B3-8E0B-D1FEF49C9658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32705EA0-506D-4C0E-BC07-AF64175C46F9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9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18B3A-3B4D-4F28-BBC8-75B08B3CB497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D7870272-A941-4803-8607-D34E1886335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99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7B418-736D-4A7A-99C4-A9D061F77BE6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5F7D33F7-ED16-4BAC-B830-CA10315C66EB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5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9C7662-CA12-4A02-B893-777367514DB9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92A52CDC-FBD2-454D-813B-C315306560B0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53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796448-48C4-4B0F-9D2E-C8BE4098D400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5B8FD837-C230-4480-9042-67ABEDEC4B14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6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0E0C-1762-4C60-96ED-E4D88BF8B370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77C5D363-8C70-4639-A3CD-FC81D13F40E4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87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6D974C-BAE2-4041-8577-FDA6C6F441E9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B4DD7B27-1278-47AE-98CE-B2E29E96A902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4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D76BA0-A91C-437C-991E-E07A39D990C2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163B9852-BAAB-4081-B8B0-CD1A2F6204D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35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03B6-268B-45A7-A84D-B64B8E748CE0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2D39BDE3-551B-4860-81FB-77884DB6A6F2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79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5F5E51-6449-46D9-A301-B2B9BBC2E696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6730BDDB-88A7-4444-9AC9-5FFA7D9A9689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13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BF233-1C5A-40AB-9471-A6E280CBEB08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21AF8794-3DFB-4C86-B253-527BD3B24393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4170"/>
          <a:stretch/>
        </p:blipFill>
        <p:spPr>
          <a:xfrm>
            <a:off x="10237" y="0"/>
            <a:ext cx="12181763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0237" y="0"/>
            <a:ext cx="12181763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8"/>
            <a:ext cx="10363200" cy="96010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4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7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" b="16067"/>
          <a:stretch/>
        </p:blipFill>
        <p:spPr>
          <a:xfrm>
            <a:off x="0" y="0"/>
            <a:ext cx="12192000" cy="68640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78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8"/>
            <a:ext cx="10363200" cy="96010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4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  <p:sp>
        <p:nvSpPr>
          <p:cNvPr id="11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5925277"/>
            <a:ext cx="6141707" cy="384044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05892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548682"/>
            <a:ext cx="10363200" cy="96010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14400" y="1604800"/>
            <a:ext cx="10363200" cy="134414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89960" cy="3429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3909057"/>
            <a:ext cx="6141707" cy="2400267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3487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EECF0-5A1F-4F28-A23B-100834CE57FA}" type="datetime1">
              <a:rPr lang="nb-NO" smtClean="0"/>
              <a:t>01.03.2023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5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1921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3566187" cy="133015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796820"/>
            <a:ext cx="3566187" cy="432934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4463820" y="0"/>
            <a:ext cx="7728181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40678D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5039884" y="1796820"/>
            <a:ext cx="6528725" cy="4329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28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FD7D-2117-430E-99B1-E63F62EABA9B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959D1A68-D01C-4091-8501-AD5F5F0B971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50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8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4430283" cy="133015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1" y="1796820"/>
            <a:ext cx="4430283" cy="4329345"/>
          </a:xfrm>
        </p:spPr>
        <p:txBody>
          <a:bodyPr>
            <a:normAutofit/>
          </a:bodyPr>
          <a:lstStyle>
            <a:lvl1pPr marL="285743" indent="-285743">
              <a:buFont typeface="Arial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19738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boks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-1099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8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4430283" cy="1330159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1" y="1796820"/>
            <a:ext cx="4430283" cy="4329345"/>
          </a:xfrm>
        </p:spPr>
        <p:txBody>
          <a:bodyPr>
            <a:normAutofit/>
          </a:bodyPr>
          <a:lstStyle>
            <a:lvl1pPr marL="285743" indent="-285743">
              <a:buFont typeface="Arial" charset="0"/>
              <a:buChar char="•"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99038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75940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4170"/>
          <a:stretch/>
        </p:blipFill>
        <p:spPr>
          <a:xfrm>
            <a:off x="10237" y="0"/>
            <a:ext cx="12181763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0237" y="0"/>
            <a:ext cx="12181763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6"/>
            <a:ext cx="10363200" cy="96010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2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3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" b="16067"/>
          <a:stretch/>
        </p:blipFill>
        <p:spPr>
          <a:xfrm>
            <a:off x="0" y="0"/>
            <a:ext cx="12192000" cy="68640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78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6"/>
            <a:ext cx="10363200" cy="96010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2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  <p:sp>
        <p:nvSpPr>
          <p:cNvPr id="11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5925277"/>
            <a:ext cx="6141707" cy="384044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4279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548682"/>
            <a:ext cx="10363200" cy="96010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14400" y="1604798"/>
            <a:ext cx="10363200" cy="1344149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89960" cy="3429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3909055"/>
            <a:ext cx="6141707" cy="2400267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36794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8031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3566187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796820"/>
            <a:ext cx="3566187" cy="432934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4463819" y="0"/>
            <a:ext cx="7728181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rgbClr val="40678D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5039883" y="1796820"/>
            <a:ext cx="6528725" cy="4329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11146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0294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boks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099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6303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97CCC-CBB5-4FAD-933A-064207117030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F740C2A5-ED06-4EC3-B9AB-EBF28BFCD04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8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2180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4170"/>
          <a:stretch/>
        </p:blipFill>
        <p:spPr>
          <a:xfrm>
            <a:off x="10237" y="0"/>
            <a:ext cx="12181763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0237" y="0"/>
            <a:ext cx="12181763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6"/>
            <a:ext cx="10363200" cy="96010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2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8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" b="16067"/>
          <a:stretch/>
        </p:blipFill>
        <p:spPr>
          <a:xfrm>
            <a:off x="0" y="0"/>
            <a:ext cx="12192000" cy="68640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78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914400" y="2756926"/>
            <a:ext cx="10363200" cy="96010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2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" y="6274951"/>
            <a:ext cx="1292397" cy="418412"/>
          </a:xfrm>
          <a:prstGeom prst="rect">
            <a:avLst/>
          </a:prstGeom>
        </p:spPr>
      </p:pic>
      <p:sp>
        <p:nvSpPr>
          <p:cNvPr id="11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5925277"/>
            <a:ext cx="6141707" cy="384044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51818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548682"/>
            <a:ext cx="10363200" cy="96010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14400" y="1604798"/>
            <a:ext cx="10363200" cy="1344149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89960" cy="3429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3909055"/>
            <a:ext cx="6141707" cy="2400267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84105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08285-634A-4FBB-AB9E-69A3F0CAA069}" type="datetimeFigureOut">
              <a:rPr lang="nb-NO" smtClean="0"/>
              <a:t>01.03.2023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1944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3566187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796820"/>
            <a:ext cx="3566187" cy="432934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4463819" y="0"/>
            <a:ext cx="7728181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rgbClr val="40678D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5039883" y="1796820"/>
            <a:ext cx="6528725" cy="4329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16022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81799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boks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099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86473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04894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1ABE586C-899A-4EF4-86C1-60ADAD7914B9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23129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F900-DD54-4048-9B95-16F35C0AD866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37891FA6-B2E3-4D4A-886B-98DDF0348B1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9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A93C3E-4D1F-49DB-9DFB-77392010D754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7808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D30735-E90B-483E-9637-A6B56BE6031A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71194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C81184-72EE-4C4F-A574-EEFEB37BACD3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55260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A445F1-CADE-4BB8-8490-4089E380A824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2445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9D0017-CEF8-445C-8439-23C38D689CBC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60077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36C27E-980D-4ED2-843A-3477A8A8BB50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30855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EFD24-D681-4418-B981-0753FE7EB737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11025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70B9C8BE-A75D-4EB1-B29E-654C804DF975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2138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4C47A7-127A-46F2-B6DF-9CFBF2558538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71619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606DCE-A498-48D3-B371-3079FCC7E3DD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9864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F778A-5265-4374-85E4-09655B418631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BA83E4B8-4302-48DD-8778-797B83AB93D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61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-48683" y="0"/>
            <a:ext cx="124813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94" y="5952027"/>
            <a:ext cx="1920213" cy="59280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34" y="5925278"/>
            <a:ext cx="2208245" cy="4127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 userDrawn="1">
            <p:ph type="ctrTitle" hasCustomPrompt="1"/>
          </p:nvPr>
        </p:nvSpPr>
        <p:spPr>
          <a:xfrm>
            <a:off x="3503712" y="2852937"/>
            <a:ext cx="10363200" cy="816147"/>
          </a:xfrm>
        </p:spPr>
        <p:txBody>
          <a:bodyPr>
            <a:normAutofit/>
          </a:bodyPr>
          <a:lstStyle>
            <a:lvl1pPr>
              <a:defRPr sz="37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3503712" y="3669083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0134"/>
          <a:stretch/>
        </p:blipFill>
        <p:spPr>
          <a:xfrm>
            <a:off x="-48683" y="0"/>
            <a:ext cx="3072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8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40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78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2756926"/>
            <a:ext cx="10363200" cy="96010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914400" y="3813042"/>
            <a:ext cx="10363200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5349214"/>
            <a:ext cx="6141707" cy="384044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94" y="5952027"/>
            <a:ext cx="1920213" cy="5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4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740704"/>
            <a:ext cx="10668969" cy="960105"/>
          </a:xfrm>
        </p:spPr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14400" y="1604798"/>
            <a:ext cx="10668969" cy="1344149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Rektangel 3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3489960" cy="3429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0"/>
          </p:nvPr>
        </p:nvSpPr>
        <p:spPr>
          <a:xfrm>
            <a:off x="5135893" y="3909055"/>
            <a:ext cx="6447476" cy="2400267"/>
          </a:xfrm>
        </p:spPr>
        <p:txBody>
          <a:bodyPr>
            <a:norm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6455475"/>
            <a:ext cx="1838964" cy="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3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08285-634A-4FBB-AB9E-69A3F0CAA069}" type="datetimeFigureOut">
              <a:rPr lang="nb-NO" smtClean="0"/>
              <a:t>01.03.2023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034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-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rgbClr val="40678D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0" y="2756928"/>
            <a:ext cx="12192000" cy="960105"/>
          </a:xfrm>
        </p:spPr>
        <p:txBody>
          <a:bodyPr>
            <a:norm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15158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 med fargefel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3566187" cy="1042127"/>
          </a:xfrm>
        </p:spPr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508788"/>
            <a:ext cx="3566187" cy="461737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4463819" y="0"/>
            <a:ext cx="7728181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rgbClr val="40678D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5039883" y="1796820"/>
            <a:ext cx="6528725" cy="4329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6455475"/>
            <a:ext cx="1838964" cy="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63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med fargefel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099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8698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med fargefel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6595075" y="0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0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152117" y="370650"/>
            <a:ext cx="4430283" cy="1330159"/>
          </a:xfr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7152117" y="189283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46132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7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4430283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0" y="179682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43309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hold og bilde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0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248128" y="370650"/>
            <a:ext cx="4430283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7248128" y="1892830"/>
            <a:ext cx="4430283" cy="4329345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9217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F7482-D353-4FB6-8657-F1DE5D2116CE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FE036F65-4162-4610-9310-3E57D71589A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863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/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"/>
          <a:stretch/>
        </p:blipFill>
        <p:spPr>
          <a:xfrm>
            <a:off x="0" y="0"/>
            <a:ext cx="12208968" cy="4197088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-8485" y="0"/>
            <a:ext cx="12208968" cy="4197085"/>
          </a:xfrm>
          <a:prstGeom prst="rect">
            <a:avLst/>
          </a:prstGeom>
          <a:solidFill>
            <a:schemeClr val="tx1">
              <a:lumMod val="85000"/>
              <a:lumOff val="1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-6225" y="1508787"/>
            <a:ext cx="12192000" cy="658084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nb-NO" dirty="0">
                <a:solidFill>
                  <a:schemeClr val="bg1"/>
                </a:solidFill>
                <a:latin typeface="Calibri Light" panose="020F0302020204030204" pitchFamily="34" charset="0"/>
              </a:rPr>
              <a:t>KLIKK FOR Å REDIGERE TITTELSTIL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87" y="2986513"/>
            <a:ext cx="384043" cy="38404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10" y="3476076"/>
            <a:ext cx="393143" cy="393143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013" y="2987509"/>
            <a:ext cx="402928" cy="402928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 userDrawn="1"/>
        </p:nvSpPr>
        <p:spPr>
          <a:xfrm>
            <a:off x="4549633" y="3070780"/>
            <a:ext cx="2181763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bg1"/>
                </a:solidFill>
                <a:latin typeface="+mn-lt"/>
              </a:rPr>
              <a:t>nb-no.facebook.com/Legeforeningen</a:t>
            </a:r>
          </a:p>
        </p:txBody>
      </p:sp>
      <p:sp>
        <p:nvSpPr>
          <p:cNvPr id="16" name="Tittel 1"/>
          <p:cNvSpPr txBox="1">
            <a:spLocks/>
          </p:cNvSpPr>
          <p:nvPr userDrawn="1"/>
        </p:nvSpPr>
        <p:spPr>
          <a:xfrm>
            <a:off x="4546612" y="3536564"/>
            <a:ext cx="1824203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bg1"/>
                </a:solidFill>
                <a:latin typeface="+mn-lt"/>
              </a:rPr>
              <a:t>twitter.com/legeforeningen</a:t>
            </a:r>
            <a:endParaRPr lang="nb-NO" sz="1067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tel 1"/>
          <p:cNvSpPr txBox="1">
            <a:spLocks/>
          </p:cNvSpPr>
          <p:nvPr userDrawn="1"/>
        </p:nvSpPr>
        <p:spPr>
          <a:xfrm>
            <a:off x="6997064" y="3056629"/>
            <a:ext cx="2459309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bg1"/>
                </a:solidFill>
                <a:latin typeface="+mn-lt"/>
              </a:rPr>
              <a:t>www.linkedin.com/company/legeforeningen</a:t>
            </a:r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7015168" y="3569275"/>
            <a:ext cx="1738217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bg1"/>
                </a:solidFill>
                <a:latin typeface="+mn-lt"/>
              </a:rPr>
              <a:t>www.legeforeningen.no</a:t>
            </a:r>
            <a:endParaRPr lang="nb-NO" sz="8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6609950" y="3488015"/>
            <a:ext cx="393143" cy="393143"/>
            <a:chOff x="3854872" y="2985041"/>
            <a:chExt cx="294857" cy="294857"/>
          </a:xfrm>
        </p:grpSpPr>
        <p:pic>
          <p:nvPicPr>
            <p:cNvPr id="20" name="Bild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4872" y="2985041"/>
              <a:ext cx="294857" cy="294857"/>
            </a:xfrm>
            <a:prstGeom prst="rect">
              <a:avLst/>
            </a:prstGeom>
          </p:spPr>
        </p:pic>
        <p:grpSp>
          <p:nvGrpSpPr>
            <p:cNvPr id="21" name="Gruppe 20"/>
            <p:cNvGrpSpPr/>
            <p:nvPr/>
          </p:nvGrpSpPr>
          <p:grpSpPr>
            <a:xfrm>
              <a:off x="3913308" y="3072844"/>
              <a:ext cx="177984" cy="119249"/>
              <a:chOff x="3913308" y="3072844"/>
              <a:chExt cx="177984" cy="119249"/>
            </a:xfrm>
          </p:grpSpPr>
          <p:sp>
            <p:nvSpPr>
              <p:cNvPr id="22" name="Alternativ prosess 21"/>
              <p:cNvSpPr/>
              <p:nvPr/>
            </p:nvSpPr>
            <p:spPr>
              <a:xfrm>
                <a:off x="3913308" y="3072844"/>
                <a:ext cx="177984" cy="119249"/>
              </a:xfrm>
              <a:prstGeom prst="flowChartAlternateProcess">
                <a:avLst/>
              </a:prstGeom>
              <a:solidFill>
                <a:schemeClr val="bg1"/>
              </a:solidFill>
              <a:ln w="190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2400"/>
              </a:p>
            </p:txBody>
          </p:sp>
          <p:cxnSp>
            <p:nvCxnSpPr>
              <p:cNvPr id="23" name="Rett linje 22"/>
              <p:cNvCxnSpPr/>
              <p:nvPr/>
            </p:nvCxnSpPr>
            <p:spPr>
              <a:xfrm>
                <a:off x="3945957" y="3123516"/>
                <a:ext cx="10385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tt linje 23"/>
              <p:cNvCxnSpPr/>
              <p:nvPr/>
            </p:nvCxnSpPr>
            <p:spPr>
              <a:xfrm>
                <a:off x="3945957" y="3105492"/>
                <a:ext cx="10385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tt linje 24"/>
              <p:cNvCxnSpPr/>
              <p:nvPr/>
            </p:nvCxnSpPr>
            <p:spPr>
              <a:xfrm>
                <a:off x="3945957" y="3145701"/>
                <a:ext cx="10385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Bilde 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548" y="5925278"/>
            <a:ext cx="1915557" cy="5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6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/>
          <p:cNvSpPr txBox="1">
            <a:spLocks/>
          </p:cNvSpPr>
          <p:nvPr userDrawn="1"/>
        </p:nvSpPr>
        <p:spPr>
          <a:xfrm>
            <a:off x="6997064" y="3056629"/>
            <a:ext cx="2459309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bg1"/>
                </a:solidFill>
                <a:latin typeface="+mn-lt"/>
              </a:rPr>
              <a:t>www.linkedin.com/company/legeforeningen</a:t>
            </a:r>
          </a:p>
        </p:txBody>
      </p:sp>
      <p:pic>
        <p:nvPicPr>
          <p:cNvPr id="31" name="Bild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609" y="3205357"/>
            <a:ext cx="384043" cy="384043"/>
          </a:xfrm>
          <a:prstGeom prst="rect">
            <a:avLst/>
          </a:prstGeom>
        </p:spPr>
      </p:pic>
      <p:pic>
        <p:nvPicPr>
          <p:cNvPr id="32" name="Bilde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49" y="3654469"/>
            <a:ext cx="393143" cy="393143"/>
          </a:xfrm>
          <a:prstGeom prst="rect">
            <a:avLst/>
          </a:prstGeom>
        </p:spPr>
      </p:pic>
      <p:sp>
        <p:nvSpPr>
          <p:cNvPr id="39" name="Tittel 1"/>
          <p:cNvSpPr txBox="1">
            <a:spLocks/>
          </p:cNvSpPr>
          <p:nvPr userDrawn="1"/>
        </p:nvSpPr>
        <p:spPr>
          <a:xfrm>
            <a:off x="1884973" y="3281242"/>
            <a:ext cx="2194804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tx1"/>
                </a:solidFill>
                <a:latin typeface="+mn-lt"/>
              </a:rPr>
              <a:t>nb-no.facebook.com/Legeforeningen</a:t>
            </a:r>
          </a:p>
        </p:txBody>
      </p:sp>
      <p:sp>
        <p:nvSpPr>
          <p:cNvPr id="40" name="Tittel 1"/>
          <p:cNvSpPr txBox="1">
            <a:spLocks/>
          </p:cNvSpPr>
          <p:nvPr userDrawn="1"/>
        </p:nvSpPr>
        <p:spPr>
          <a:xfrm>
            <a:off x="1884973" y="3704540"/>
            <a:ext cx="1824203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tx1"/>
                </a:solidFill>
                <a:latin typeface="+mn-lt"/>
              </a:rPr>
              <a:t>twitter.com/legeforeningen</a:t>
            </a:r>
            <a:endParaRPr lang="nb-NO" sz="1067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3" name="Rett linje 42"/>
          <p:cNvCxnSpPr/>
          <p:nvPr userDrawn="1"/>
        </p:nvCxnSpPr>
        <p:spPr>
          <a:xfrm>
            <a:off x="1425417" y="4869160"/>
            <a:ext cx="227478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ktangel 43"/>
          <p:cNvSpPr/>
          <p:nvPr userDrawn="1"/>
        </p:nvSpPr>
        <p:spPr>
          <a:xfrm>
            <a:off x="5280587" y="0"/>
            <a:ext cx="7728181" cy="686798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4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815413" y="1220755"/>
            <a:ext cx="3840427" cy="12481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2" name="Bild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510" y="5906642"/>
            <a:ext cx="1915557" cy="594700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568" y="-1"/>
            <a:ext cx="6902433" cy="6867983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41" y="4131290"/>
            <a:ext cx="375156" cy="365204"/>
          </a:xfrm>
          <a:prstGeom prst="rect">
            <a:avLst/>
          </a:prstGeom>
        </p:spPr>
      </p:pic>
      <p:sp>
        <p:nvSpPr>
          <p:cNvPr id="25" name="Tittel 1"/>
          <p:cNvSpPr txBox="1">
            <a:spLocks/>
          </p:cNvSpPr>
          <p:nvPr userDrawn="1"/>
        </p:nvSpPr>
        <p:spPr>
          <a:xfrm>
            <a:off x="1893105" y="4144001"/>
            <a:ext cx="1994649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933" b="0" dirty="0">
                <a:solidFill>
                  <a:schemeClr val="tx1"/>
                </a:solidFill>
                <a:latin typeface="+mn-lt"/>
              </a:rPr>
              <a:t>youtube.com/</a:t>
            </a:r>
            <a:r>
              <a:rPr lang="nb-NO" sz="933" b="0" dirty="0" err="1">
                <a:solidFill>
                  <a:schemeClr val="tx1"/>
                </a:solidFill>
                <a:latin typeface="+mn-lt"/>
              </a:rPr>
              <a:t>user</a:t>
            </a:r>
            <a:r>
              <a:rPr lang="nb-NO" sz="933" b="0" dirty="0">
                <a:solidFill>
                  <a:schemeClr val="tx1"/>
                </a:solidFill>
                <a:latin typeface="+mn-lt"/>
              </a:rPr>
              <a:t>/Legeforeningen</a:t>
            </a:r>
            <a:endParaRPr lang="nb-NO" sz="1067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045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28DE-D191-4B15-AA40-5DCB0091CB90}" type="datetimeFigureOut">
              <a:rPr lang="nb-NO" smtClean="0"/>
              <a:t>01.03.2023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632D-2286-45A8-9D8B-358C5FA5865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7871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te side_kontaktinfo_sosiale med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5" y="6021323"/>
            <a:ext cx="2235200" cy="417935"/>
          </a:xfrm>
          <a:prstGeom prst="rect">
            <a:avLst/>
          </a:prstGeom>
        </p:spPr>
      </p:pic>
      <p:sp>
        <p:nvSpPr>
          <p:cNvPr id="17" name="TekstSylinder 16"/>
          <p:cNvSpPr txBox="1"/>
          <p:nvPr userDrawn="1"/>
        </p:nvSpPr>
        <p:spPr>
          <a:xfrm>
            <a:off x="1589500" y="1464662"/>
            <a:ext cx="3708400" cy="353870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defTabSz="1218360"/>
            <a:r>
              <a:rPr lang="nb-NO" sz="1500" dirty="0">
                <a:solidFill>
                  <a:prstClr val="black"/>
                </a:solidFill>
              </a:rPr>
              <a:t>facebook.com/legeforeningen</a:t>
            </a:r>
          </a:p>
        </p:txBody>
      </p:sp>
      <p:sp>
        <p:nvSpPr>
          <p:cNvPr id="18" name="TekstSylinder 17"/>
          <p:cNvSpPr txBox="1"/>
          <p:nvPr userDrawn="1"/>
        </p:nvSpPr>
        <p:spPr>
          <a:xfrm>
            <a:off x="1600200" y="1961590"/>
            <a:ext cx="3140141" cy="353870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defTabSz="1218360"/>
            <a:r>
              <a:rPr lang="nb-NO" sz="1500" dirty="0" err="1">
                <a:solidFill>
                  <a:prstClr val="black"/>
                </a:solidFill>
              </a:rPr>
              <a:t>twitter.com</a:t>
            </a:r>
            <a:r>
              <a:rPr lang="nb-NO" sz="1500" dirty="0">
                <a:solidFill>
                  <a:prstClr val="black"/>
                </a:solidFill>
              </a:rPr>
              <a:t>/legeforeningen</a:t>
            </a:r>
          </a:p>
        </p:txBody>
      </p:sp>
      <p:sp>
        <p:nvSpPr>
          <p:cNvPr id="19" name="TekstSylinder 18"/>
          <p:cNvSpPr txBox="1"/>
          <p:nvPr userDrawn="1"/>
        </p:nvSpPr>
        <p:spPr>
          <a:xfrm>
            <a:off x="1606261" y="2948546"/>
            <a:ext cx="5065839" cy="353870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defTabSz="1218360"/>
            <a:r>
              <a:rPr lang="en-US" sz="1500" dirty="0">
                <a:solidFill>
                  <a:prstClr val="black"/>
                </a:solidFill>
              </a:rPr>
              <a:t>no.linkedin.com/company/the-</a:t>
            </a:r>
            <a:r>
              <a:rPr lang="en-US" sz="1500" dirty="0" err="1">
                <a:solidFill>
                  <a:prstClr val="black"/>
                </a:solidFill>
              </a:rPr>
              <a:t>norwegian</a:t>
            </a:r>
            <a:r>
              <a:rPr lang="en-US" sz="1500" dirty="0">
                <a:solidFill>
                  <a:prstClr val="black"/>
                </a:solidFill>
              </a:rPr>
              <a:t>-medical-association</a:t>
            </a:r>
            <a:endParaRPr lang="nb-NO" sz="1500" dirty="0">
              <a:solidFill>
                <a:prstClr val="black"/>
              </a:solidFill>
            </a:endParaRPr>
          </a:p>
        </p:txBody>
      </p:sp>
      <p:sp>
        <p:nvSpPr>
          <p:cNvPr id="20" name="TekstSylinder 19"/>
          <p:cNvSpPr txBox="1"/>
          <p:nvPr userDrawn="1"/>
        </p:nvSpPr>
        <p:spPr>
          <a:xfrm>
            <a:off x="1600236" y="3429002"/>
            <a:ext cx="2565401" cy="353870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defTabSz="913765">
              <a:defRPr/>
            </a:pPr>
            <a:r>
              <a:rPr lang="nb-NO" sz="1500" dirty="0">
                <a:solidFill>
                  <a:prstClr val="black"/>
                </a:solidFill>
              </a:rPr>
              <a:t>legeforeningen.no</a:t>
            </a: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589500" y="2472598"/>
            <a:ext cx="3140141" cy="353870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defTabSz="1218360"/>
            <a:r>
              <a:rPr lang="nb-NO" sz="1500" dirty="0">
                <a:solidFill>
                  <a:prstClr val="black"/>
                </a:solidFill>
              </a:rPr>
              <a:t>youtube.com/</a:t>
            </a:r>
            <a:r>
              <a:rPr lang="nb-NO" sz="1500" dirty="0" err="1">
                <a:solidFill>
                  <a:prstClr val="black"/>
                </a:solidFill>
              </a:rPr>
              <a:t>user</a:t>
            </a:r>
            <a:r>
              <a:rPr lang="nb-NO" sz="1500" dirty="0">
                <a:solidFill>
                  <a:prstClr val="black"/>
                </a:solidFill>
              </a:rPr>
              <a:t>/Legeforeningen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985"/>
          <a:stretch/>
        </p:blipFill>
        <p:spPr>
          <a:xfrm>
            <a:off x="988861" y="1458512"/>
            <a:ext cx="478771" cy="90847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3" b="98589" l="9952" r="89963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4" y="2438764"/>
            <a:ext cx="577401" cy="408313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5"/>
          <a:stretch/>
        </p:blipFill>
        <p:spPr>
          <a:xfrm>
            <a:off x="911427" y="2857561"/>
            <a:ext cx="459212" cy="9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17.06.2015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Daniel Wærnes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>
                <a:solidFill>
                  <a:srgbClr val="000000"/>
                </a:solidFill>
              </a:rPr>
              <a:t>Side </a:t>
            </a:r>
            <a:fld id="{1893CA91-B41A-4CD3-868E-CD3DB2F48F69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81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84859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08285-634A-4FBB-AB9E-69A3F0CAA069}" type="datetimeFigureOut">
              <a:rPr lang="nb-NO" smtClean="0"/>
              <a:t>01.03.2023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5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96400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rgeboks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-1099"/>
            <a:ext cx="5615947" cy="6858000"/>
          </a:xfrm>
          <a:prstGeom prst="rect">
            <a:avLst/>
          </a:prstGeom>
          <a:solidFill>
            <a:srgbClr val="406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8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4430283" cy="1330159"/>
          </a:xfr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</a:t>
            </a:r>
            <a:br>
              <a:rPr lang="nb-NO"/>
            </a:br>
            <a:r>
              <a:rPr lang="nb-NO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1" y="1796821"/>
            <a:ext cx="4430283" cy="4329345"/>
          </a:xfrm>
        </p:spPr>
        <p:txBody>
          <a:bodyPr>
            <a:normAutofit/>
          </a:bodyPr>
          <a:lstStyle>
            <a:lvl1pPr marL="380981" indent="-380981">
              <a:buFont typeface="Arial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898303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08285-634A-4FBB-AB9E-69A3F0CAA069}" type="datetimeFigureOut">
              <a:rPr lang="nb-NO" smtClean="0"/>
              <a:t>01.03.2023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2"/>
          <p:cNvSpPr>
            <a:spLocks noGrp="1"/>
          </p:cNvSpPr>
          <p:nvPr>
            <p:ph idx="1"/>
          </p:nvPr>
        </p:nvSpPr>
        <p:spPr>
          <a:xfrm>
            <a:off x="609600" y="1028735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05673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615948" y="0"/>
            <a:ext cx="6576053" cy="6858000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4430283" cy="1330159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nb-NO"/>
              <a:t>Klikk for å </a:t>
            </a:r>
            <a:br>
              <a:rPr lang="nb-NO"/>
            </a:br>
            <a:r>
              <a:rPr lang="nb-NO"/>
              <a:t>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0"/>
          </p:nvPr>
        </p:nvSpPr>
        <p:spPr>
          <a:xfrm>
            <a:off x="609601" y="1796821"/>
            <a:ext cx="4430283" cy="4329345"/>
          </a:xfrm>
        </p:spPr>
        <p:txBody>
          <a:bodyPr>
            <a:normAutofit/>
          </a:bodyPr>
          <a:lstStyle>
            <a:lvl1pPr marL="380981" indent="-380981">
              <a:buFont typeface="Arial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1380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55CC6-70D5-4016-888E-48A5EB661B07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6C51314E-74E2-4E29-BA25-86481F6D973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1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24B66-06AA-4CE3-B642-9795A0C95EB5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Side </a:t>
            </a:r>
            <a:fld id="{01982DFC-ABED-4599-AAC3-7EA1C68F442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Hoved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5876925"/>
            <a:ext cx="208703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35333" y="6408738"/>
            <a:ext cx="2209800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E52D4-3B96-421F-AC20-CE4A2573AC80}" type="datetime1">
              <a:rPr lang="nb-NO" smtClean="0">
                <a:solidFill>
                  <a:srgbClr val="000000"/>
                </a:solidFill>
                <a:ea typeface="ＭＳ Ｐゴシック" charset="-128"/>
              </a:rPr>
              <a:t>01.03.2023</a:t>
            </a:fld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28775"/>
            <a:ext cx="109728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7351" y="6408738"/>
            <a:ext cx="4436533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40384" y="6408738"/>
            <a:ext cx="1691216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>
                <a:solidFill>
                  <a:srgbClr val="000000"/>
                </a:solidFill>
                <a:ea typeface="ＭＳ Ｐゴシック" charset="-128"/>
              </a:rPr>
              <a:t>Side </a:t>
            </a:r>
            <a:fld id="{D8927C30-9359-4214-9286-5C2487C09EBC}" type="slidenum">
              <a:rPr lang="nb-NO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7440084" y="6453188"/>
            <a:ext cx="0" cy="404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 sz="140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17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33400" indent="-2651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801688" indent="-2667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400" i="1">
          <a:solidFill>
            <a:schemeClr val="tx1"/>
          </a:solidFill>
          <a:latin typeface="+mn-lt"/>
          <a:ea typeface="ＭＳ Ｐゴシック" charset="-128"/>
        </a:defRPr>
      </a:lvl3pPr>
      <a:lvl4pPr marL="1076325" indent="-2730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344613" indent="-2667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  <a:ea typeface="ＭＳ Ｐゴシック" charset="-128"/>
        </a:defRPr>
      </a:lvl5pPr>
      <a:lvl6pPr marL="1801813" indent="-2667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6pPr>
      <a:lvl7pPr marL="2259013" indent="-2667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7pPr>
      <a:lvl8pPr marL="2716213" indent="-2667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8pPr>
      <a:lvl9pPr marL="3173413" indent="-266700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oved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5876925"/>
            <a:ext cx="208703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35333" y="6408738"/>
            <a:ext cx="22098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C7E1A4-4F30-43D4-B4A7-C699BFB56DCA}" type="datetime1">
              <a:rPr lang="nb-NO" smtClean="0">
                <a:solidFill>
                  <a:srgbClr val="000000"/>
                </a:solidFill>
              </a:rPr>
              <a:t>01.03.2023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28775"/>
            <a:ext cx="10972800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7351" y="6408738"/>
            <a:ext cx="443653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40384" y="6408738"/>
            <a:ext cx="1691216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>
                <a:solidFill>
                  <a:srgbClr val="000000"/>
                </a:solidFill>
              </a:rPr>
              <a:t>Side </a:t>
            </a:r>
            <a:fld id="{4412C6EE-64CC-4236-A235-5F6C00FCB214}" type="slidenum">
              <a:rPr lang="nb-N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440084" y="6453188"/>
            <a:ext cx="0" cy="404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6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5113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400">
          <a:solidFill>
            <a:schemeClr val="tx1"/>
          </a:solidFill>
          <a:latin typeface="+mn-lt"/>
        </a:defRPr>
      </a:lvl2pPr>
      <a:lvl3pPr marL="801688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400" i="1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4pPr>
      <a:lvl5pPr marL="1344613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5pPr>
      <a:lvl6pPr marL="1801813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6pPr>
      <a:lvl7pPr marL="2259013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7pPr>
      <a:lvl8pPr marL="2716213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8pPr>
      <a:lvl9pPr marL="3173413" indent="-2667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000" i="1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58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028735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351584" y="6356353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40678D"/>
                </a:solidFill>
              </a:defRPr>
            </a:lvl1pPr>
          </a:lstStyle>
          <a:p>
            <a:fld id="{39517C71-7601-4ACF-B7B7-4166E16763F5}" type="datetime1">
              <a:rPr lang="nb-NO" smtClean="0"/>
              <a:t>01.03.2023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695733" y="6356353"/>
            <a:ext cx="6720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4067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356353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195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sldNum="0" hdr="0" dt="0"/>
  <p:txStyles>
    <p:titleStyle>
      <a:lvl1pPr marL="0" indent="0" algn="l" defTabSz="914378" rtl="0" eaLnBrk="1" latinLnBrk="0" hangingPunct="1">
        <a:spcBef>
          <a:spcPct val="0"/>
        </a:spcBef>
        <a:buFont typeface="Arial" charset="0"/>
        <a:buNone/>
        <a:defRPr sz="2800" b="1" kern="1200">
          <a:solidFill>
            <a:srgbClr val="40678D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58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351584" y="6356351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695733" y="6356351"/>
            <a:ext cx="6720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356351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801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sldNum="0" hdr="0" ftr="0" dt="0"/>
  <p:txStyles>
    <p:titleStyle>
      <a:lvl1pPr marL="0" indent="0" algn="l" defTabSz="1219170" rtl="0" eaLnBrk="1" latinLnBrk="0" hangingPunct="1">
        <a:spcBef>
          <a:spcPct val="0"/>
        </a:spcBef>
        <a:buFont typeface="Arial" charset="0"/>
        <a:buNone/>
        <a:defRPr sz="3733" b="1" kern="1200">
          <a:solidFill>
            <a:srgbClr val="40678D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58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351584" y="6356351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fld id="{F8808285-634A-4FBB-AB9E-69A3F0CAA069}" type="datetimeFigureOut">
              <a:rPr lang="nb-NO" smtClean="0"/>
              <a:pPr/>
              <a:t>01.03.2023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695733" y="6356351"/>
            <a:ext cx="6720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04512" y="6356351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47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xStyles>
    <p:titleStyle>
      <a:lvl1pPr marL="0" indent="0" algn="l" defTabSz="1219170" rtl="0" eaLnBrk="1" latinLnBrk="0" hangingPunct="1">
        <a:spcBef>
          <a:spcPct val="0"/>
        </a:spcBef>
        <a:buFont typeface="Arial" charset="0"/>
        <a:buNone/>
        <a:defRPr sz="3733" b="1" kern="1200">
          <a:solidFill>
            <a:srgbClr val="40678D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fld id="{266F35D9-9B77-4E01-8D4D-B25CE248E67B}" type="datetime1">
              <a:rPr lang="nb-NO" noProof="0" smtClean="0"/>
              <a:t>01.03.2023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8187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58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028734"/>
            <a:ext cx="10972800" cy="5097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3392" y="6309320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fld id="{F8808285-634A-4FBB-AB9E-69A3F0CAA069}" type="datetimeFigureOut">
              <a:rPr lang="nb-NO" smtClean="0"/>
              <a:pPr/>
              <a:t>01.03.2023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67542" y="6309320"/>
            <a:ext cx="6240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1">
                <a:solidFill>
                  <a:srgbClr val="4067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496267" y="6312176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0678D"/>
                </a:solidFill>
              </a:defRPr>
            </a:lvl1pPr>
          </a:lstStyle>
          <a:p>
            <a:fld id="{BFD8C76D-D242-4065-9A4B-9E6F62C0970B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6455425"/>
            <a:ext cx="1838964" cy="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6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</p:sldLayoutIdLst>
  <p:txStyles>
    <p:titleStyle>
      <a:lvl1pPr marL="0" indent="0" algn="l" defTabSz="1219170" rtl="0" eaLnBrk="1" latinLnBrk="0" hangingPunct="1">
        <a:spcBef>
          <a:spcPct val="0"/>
        </a:spcBef>
        <a:buFont typeface="Arial" charset="0"/>
        <a:buNone/>
        <a:defRPr sz="3733" b="1" kern="1200">
          <a:solidFill>
            <a:srgbClr val="40678D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FFE50961-0F1B-484C-85BC-4BD16B9F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0" y="2550623"/>
            <a:ext cx="10795254" cy="3352800"/>
          </a:xfrm>
        </p:spPr>
        <p:txBody>
          <a:bodyPr rtlCol="0">
            <a:normAutofit/>
          </a:bodyPr>
          <a:lstStyle/>
          <a:p>
            <a:pPr algn="ctr"/>
            <a:r>
              <a:rPr lang="nb-NO" sz="7200" b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Mediehåndtering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902D97B-B3A5-4723-92DA-D3BB12BD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950" y="6162129"/>
            <a:ext cx="9822094" cy="539962"/>
          </a:xfrm>
        </p:spPr>
        <p:txBody>
          <a:bodyPr rtlCol="0">
            <a:noAutofit/>
          </a:bodyPr>
          <a:lstStyle/>
          <a:p>
            <a:pPr algn="ctr" rtl="0"/>
            <a:r>
              <a:rPr lang="nb-NO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Pressens tenkemåte og konkrete medieråd</a:t>
            </a:r>
            <a:r>
              <a:rPr lang="nb-NO" sz="370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B229160-DCD5-4797-9037-C54017BE9EF9}"/>
              </a:ext>
            </a:extLst>
          </p:cNvPr>
          <p:cNvSpPr/>
          <p:nvPr/>
        </p:nvSpPr>
        <p:spPr>
          <a:xfrm>
            <a:off x="2347215" y="5907944"/>
            <a:ext cx="7497565" cy="112105"/>
          </a:xfrm>
          <a:prstGeom prst="rect">
            <a:avLst/>
          </a:prstGeom>
          <a:solidFill>
            <a:srgbClr val="E0602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CC513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79650" y="476250"/>
            <a:ext cx="8229600" cy="540102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Journalisten er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«alltid» på jobb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konfliktsøkende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 etter en reportasje som selger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tidspress</a:t>
            </a:r>
          </a:p>
          <a:p>
            <a:pPr>
              <a:lnSpc>
                <a:spcPct val="80000"/>
              </a:lnSpc>
              <a:buFontTx/>
              <a:buNone/>
            </a:pPr>
            <a:endParaRPr lang="nb-NO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Journalisten kan være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uten kunnskaper på ditt felt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ikke interessert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forutinntatt og vil bare ha bekreftet en historie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åpen for ny informasjon og vinklinger</a:t>
            </a:r>
          </a:p>
          <a:p>
            <a:pPr>
              <a:lnSpc>
                <a:spcPct val="80000"/>
              </a:lnSpc>
            </a:pPr>
            <a:r>
              <a:rPr lang="nb-NO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pågående, tidvis arrogant</a:t>
            </a:r>
          </a:p>
          <a:p>
            <a:pPr algn="ctr">
              <a:lnSpc>
                <a:spcPct val="80000"/>
              </a:lnSpc>
              <a:buFontTx/>
              <a:buNone/>
            </a:pPr>
            <a:br>
              <a:rPr lang="nb-NO" sz="23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3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b-NO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«Journalister er mennesker, selv om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nb-NO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ikke alltid virker slik»</a:t>
            </a:r>
          </a:p>
          <a:p>
            <a:pPr>
              <a:lnSpc>
                <a:spcPct val="80000"/>
              </a:lnSpc>
              <a:buFontTx/>
              <a:buNone/>
            </a:pPr>
            <a:endParaRPr lang="nb-NO" sz="2000" i="1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nb-NO" sz="2000" dirty="0"/>
          </a:p>
          <a:p>
            <a:pPr>
              <a:lnSpc>
                <a:spcPct val="80000"/>
              </a:lnSpc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05293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3143672" y="2996952"/>
            <a:ext cx="5904656" cy="1224136"/>
          </a:xfrm>
          <a:ln w="28575">
            <a:solidFill>
              <a:srgbClr val="CC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Praktiske medietips – hvordan møte pressen?</a:t>
            </a:r>
          </a:p>
        </p:txBody>
      </p:sp>
    </p:spTree>
    <p:extLst>
      <p:ext uri="{BB962C8B-B14F-4D97-AF65-F5344CB8AC3E}">
        <p14:creationId xmlns:p14="http://schemas.microsoft.com/office/powerpoint/2010/main" val="2969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92D759-FF64-4862-9C6C-CD26A576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1"/>
          </a:xfrm>
        </p:spPr>
        <p:txBody>
          <a:bodyPr>
            <a:normAutofit/>
          </a:bodyPr>
          <a:lstStyle/>
          <a:p>
            <a:pPr algn="r"/>
            <a:r>
              <a:rPr lang="nb-NO">
                <a:solidFill>
                  <a:srgbClr val="FFFFFF"/>
                </a:solidFill>
              </a:rPr>
              <a:t>Taushetsplikt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888B44C-E272-4782-BA28-4AED5BC8A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28" y="1220755"/>
            <a:ext cx="7058307" cy="410739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76AC0E-5962-4501-B35F-0217092A8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20" y="917725"/>
            <a:ext cx="4019341" cy="4852363"/>
          </a:xfrm>
        </p:spPr>
        <p:txBody>
          <a:bodyPr anchor="ctr">
            <a:normAutofit/>
          </a:bodyPr>
          <a:lstStyle/>
          <a:p>
            <a:endParaRPr lang="nb-NO" sz="2000" dirty="0"/>
          </a:p>
          <a:p>
            <a:r>
              <a:rPr lang="nb-NO" sz="2000" dirty="0"/>
              <a:t>Ikke gå lenger enn det pasienten selv har opplyst om</a:t>
            </a:r>
          </a:p>
          <a:p>
            <a:r>
              <a:rPr lang="nb-NO" sz="2000" dirty="0"/>
              <a:t>Leger kan ikke fritas for taushetsplikt – selv om pasienten ber om det – dersom du som lege vet at pasienten ikke kan overskue konsekvensene av at taushetsplikten oppheves</a:t>
            </a:r>
          </a:p>
          <a:p>
            <a:r>
              <a:rPr lang="nb-NO" sz="2000" dirty="0"/>
              <a:t>Merk også forholdet til arbeidsgiver (lojalitetsplikt/ytringsfrihet/varsling)</a:t>
            </a:r>
          </a:p>
          <a:p>
            <a:endParaRPr lang="nb-NO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3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A188C2F-D2AE-4E7F-B14B-A24E3E4E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543" y="10"/>
            <a:ext cx="6394152" cy="685799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C6C61D7-8F97-4BDD-AAB0-F726FD57D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999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Hva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gjør</a:t>
            </a:r>
            <a:r>
              <a:rPr lang="en-US" dirty="0">
                <a:solidFill>
                  <a:srgbClr val="000000"/>
                </a:solidFill>
              </a:rPr>
              <a:t> du </a:t>
            </a:r>
            <a:r>
              <a:rPr lang="en-US" dirty="0" err="1">
                <a:solidFill>
                  <a:srgbClr val="000000"/>
                </a:solidFill>
              </a:rPr>
              <a:t>når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telefonen</a:t>
            </a:r>
            <a:r>
              <a:rPr lang="en-US" dirty="0">
                <a:solidFill>
                  <a:srgbClr val="000000"/>
                </a:solidFill>
              </a:rPr>
              <a:t> ringer?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F8676A5-4998-4695-B992-F88023B1CCA9}"/>
              </a:ext>
            </a:extLst>
          </p:cNvPr>
          <p:cNvSpPr/>
          <p:nvPr/>
        </p:nvSpPr>
        <p:spPr>
          <a:xfrm>
            <a:off x="804997" y="2272143"/>
            <a:ext cx="4706803" cy="3788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594" defTabSz="121917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defTabSz="1219170">
              <a:lnSpc>
                <a:spcPct val="90000"/>
              </a:lnSpc>
              <a:spcAft>
                <a:spcPts val="600"/>
              </a:spcAft>
            </a:pP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Er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dette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bakgrunnssamtale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eller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et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intervju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indent="-228594" defTabSz="121917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  <a:latin typeface="Calibri"/>
            </a:endParaRPr>
          </a:p>
          <a:p>
            <a:pPr defTabSz="1219170">
              <a:lnSpc>
                <a:spcPct val="90000"/>
              </a:lnSpc>
              <a:spcAft>
                <a:spcPts val="600"/>
              </a:spcAft>
            </a:pP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Avtal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sitatsjekk</a:t>
            </a:r>
            <a:br>
              <a:rPr lang="en-US" sz="2667" b="1" dirty="0">
                <a:solidFill>
                  <a:srgbClr val="000000"/>
                </a:solidFill>
                <a:latin typeface="Calibri"/>
              </a:rPr>
            </a:br>
            <a:endParaRPr lang="en-US" sz="2667" b="1" dirty="0">
              <a:solidFill>
                <a:srgbClr val="000000"/>
              </a:solidFill>
              <a:latin typeface="Calibri"/>
            </a:endParaRPr>
          </a:p>
          <a:p>
            <a:pPr defTabSz="1219170">
              <a:lnSpc>
                <a:spcPct val="90000"/>
              </a:lnSpc>
              <a:spcAft>
                <a:spcPts val="600"/>
              </a:spcAft>
            </a:pP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Ved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behov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: Be om </a:t>
            </a:r>
            <a:r>
              <a:rPr lang="en-US" sz="2667" b="1" i="1" dirty="0" err="1">
                <a:solidFill>
                  <a:srgbClr val="000000"/>
                </a:solidFill>
                <a:latin typeface="Calibri"/>
              </a:rPr>
              <a:t>spørsmål</a:t>
            </a:r>
            <a:r>
              <a:rPr lang="en-US" sz="2667" b="1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67" b="1" i="1" dirty="0" err="1">
                <a:solidFill>
                  <a:srgbClr val="000000"/>
                </a:solidFill>
                <a:latin typeface="Calibri"/>
              </a:rPr>
              <a:t>skriftlig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og </a:t>
            </a:r>
            <a:r>
              <a:rPr lang="en-US" sz="2667" b="1" dirty="0" err="1">
                <a:solidFill>
                  <a:srgbClr val="000000"/>
                </a:solidFill>
                <a:latin typeface="Calibri"/>
              </a:rPr>
              <a:t>skaff</a:t>
            </a:r>
            <a:r>
              <a:rPr lang="en-US" sz="2667" b="1" dirty="0">
                <a:solidFill>
                  <a:srgbClr val="000000"/>
                </a:solidFill>
                <a:latin typeface="Calibri"/>
              </a:rPr>
              <a:t> deg </a:t>
            </a:r>
            <a:r>
              <a:rPr lang="en-US" sz="2667" b="1" i="1" dirty="0" err="1">
                <a:solidFill>
                  <a:srgbClr val="000000"/>
                </a:solidFill>
                <a:latin typeface="Calibri"/>
              </a:rPr>
              <a:t>tenkepause</a:t>
            </a:r>
            <a:endParaRPr lang="en-US" sz="2667" b="1" i="1" dirty="0">
              <a:solidFill>
                <a:srgbClr val="000000"/>
              </a:solidFill>
              <a:latin typeface="Calibri"/>
            </a:endParaRPr>
          </a:p>
          <a:p>
            <a:pPr indent="-228594" defTabSz="121917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000000"/>
              </a:solidFill>
              <a:latin typeface="Calibri"/>
            </a:endParaRPr>
          </a:p>
          <a:p>
            <a:pPr defTabSz="1219170"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>
                <a:solidFill>
                  <a:srgbClr val="000000"/>
                </a:solidFill>
                <a:latin typeface="Calibri"/>
              </a:rPr>
              <a:t>Ring Legeforeningen </a:t>
            </a:r>
            <a:r>
              <a:rPr lang="en-US" sz="2000" b="1" u="sng" dirty="0" err="1">
                <a:solidFill>
                  <a:srgbClr val="000000"/>
                </a:solidFill>
                <a:latin typeface="Calibri"/>
              </a:rPr>
              <a:t>sentralt</a:t>
            </a:r>
            <a:r>
              <a:rPr lang="en-US" sz="2000" b="1" u="sng" dirty="0">
                <a:solidFill>
                  <a:srgbClr val="000000"/>
                </a:solidFill>
                <a:latin typeface="Calibri"/>
              </a:rPr>
              <a:t> for </a:t>
            </a:r>
            <a:r>
              <a:rPr lang="en-US" sz="2000" b="1" u="sng" dirty="0" err="1">
                <a:solidFill>
                  <a:srgbClr val="000000"/>
                </a:solidFill>
                <a:latin typeface="Calibri"/>
              </a:rPr>
              <a:t>bistand</a:t>
            </a:r>
            <a:endParaRPr lang="en-US" sz="2000" b="1" u="sng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00" y="136526"/>
            <a:ext cx="4497701" cy="4497701"/>
          </a:xfrm>
        </p:spPr>
      </p:pic>
      <p:sp>
        <p:nvSpPr>
          <p:cNvPr id="8" name="TekstSylinder 7"/>
          <p:cNvSpPr txBox="1"/>
          <p:nvPr/>
        </p:nvSpPr>
        <p:spPr>
          <a:xfrm>
            <a:off x="2361744" y="5120891"/>
            <a:ext cx="784887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1219170">
              <a:buFont typeface="Arial" panose="020B0604020202020204" pitchFamily="34" charset="0"/>
              <a:buChar char="•"/>
            </a:pPr>
            <a:r>
              <a:rPr lang="nb-NO" sz="2133" b="1" dirty="0">
                <a:solidFill>
                  <a:srgbClr val="000000"/>
                </a:solidFill>
                <a:latin typeface="Calibri"/>
              </a:rPr>
              <a:t>Rådgivere innen juss, kommunikasjon og fag står klare til å bistå</a:t>
            </a:r>
          </a:p>
          <a:p>
            <a:pPr marL="285737" indent="-285737" defTabSz="1219170">
              <a:buFont typeface="Arial" panose="020B0604020202020204" pitchFamily="34" charset="0"/>
              <a:buChar char="•"/>
            </a:pPr>
            <a:r>
              <a:rPr lang="nb-NO" sz="2133" b="1" dirty="0">
                <a:solidFill>
                  <a:srgbClr val="000000"/>
                </a:solidFill>
                <a:latin typeface="Calibri"/>
              </a:rPr>
              <a:t>Besøk Legeforeningen.no for enkelt å komme i kontakt med oss</a:t>
            </a:r>
          </a:p>
        </p:txBody>
      </p:sp>
    </p:spTree>
    <p:extLst>
      <p:ext uri="{BB962C8B-B14F-4D97-AF65-F5344CB8AC3E}">
        <p14:creationId xmlns:p14="http://schemas.microsoft.com/office/powerpoint/2010/main" val="27604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54112" y="679484"/>
            <a:ext cx="5181599" cy="654016"/>
          </a:xfrm>
        </p:spPr>
        <p:txBody>
          <a:bodyPr/>
          <a:lstStyle/>
          <a:p>
            <a:pPr algn="ctr"/>
            <a:r>
              <a:rPr lang="nb-NO" sz="37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Forberedelser og trening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535967" y="1800014"/>
            <a:ext cx="4417887" cy="4581736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nb-NO" sz="3000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 er to ting som hjelper i møtet med media </a:t>
            </a:r>
            <a:r>
              <a:rPr lang="nb-NO" sz="30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– </a:t>
            </a:r>
            <a:r>
              <a:rPr lang="nb-NO" sz="3000" b="0" i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C00000"/>
                  </a:solidFill>
                </a:uFill>
              </a:rPr>
              <a:t>forberedelser</a:t>
            </a:r>
            <a:r>
              <a:rPr lang="nb-NO" sz="30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b-NO" sz="3000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og</a:t>
            </a:r>
            <a:r>
              <a:rPr lang="nb-NO" sz="30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b-NO" sz="3000" b="0" i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C00000"/>
                  </a:solidFill>
                </a:uFill>
              </a:rPr>
              <a:t>trening</a:t>
            </a:r>
            <a:br>
              <a:rPr lang="nb-NO" sz="3000" i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C00000"/>
                  </a:solidFill>
                </a:uFill>
              </a:rPr>
            </a:br>
            <a:endParaRPr lang="nb-NO" sz="3000" i="1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C00000"/>
                </a:solidFill>
              </a:u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b-NO" sz="3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Mentalt ståsted </a:t>
            </a:r>
            <a:r>
              <a:rPr lang="nb-NO" sz="3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Hvorfor er jeg her?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3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Mål</a:t>
            </a:r>
            <a:br>
              <a:rPr lang="nb-NO" sz="3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3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Hva skal jeg oppnå?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3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Budskap</a:t>
            </a:r>
            <a:br>
              <a:rPr lang="nb-NO" sz="3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3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Hva skal jeg si, og til hvem?</a:t>
            </a:r>
          </a:p>
          <a:p>
            <a:pPr marL="0" indent="0">
              <a:buNone/>
            </a:pPr>
            <a:endParaRPr lang="nb-NO" sz="2800" dirty="0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4E901140-3BF4-4FC2-9BAB-7FF0F52A16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1" r="23031"/>
          <a:stretch/>
        </p:blipFill>
        <p:spPr>
          <a:xfrm>
            <a:off x="5615947" y="0"/>
            <a:ext cx="6576053" cy="6858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8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3"/>
          <p:cNvSpPr txBox="1">
            <a:spLocks/>
          </p:cNvSpPr>
          <p:nvPr/>
        </p:nvSpPr>
        <p:spPr>
          <a:xfrm>
            <a:off x="436169" y="1252037"/>
            <a:ext cx="8640960" cy="7103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Et fullverdig budskap består av </a:t>
            </a:r>
            <a:r>
              <a:rPr kumimoji="0" lang="nb-NO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tel 2"/>
          <p:cNvSpPr txBox="1">
            <a:spLocks/>
          </p:cNvSpPr>
          <p:nvPr/>
        </p:nvSpPr>
        <p:spPr>
          <a:xfrm>
            <a:off x="1967541" y="410708"/>
            <a:ext cx="8248903" cy="964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Budskapet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>
            <a:off x="5320297" y="6260842"/>
            <a:ext cx="1551407" cy="33651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078C449-961A-47B0-A820-2EB0A5F7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" y="1962364"/>
            <a:ext cx="11942246" cy="44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19C16CE0-888A-FC40-B96F-2191472CC8B4}"/>
              </a:ext>
            </a:extLst>
          </p:cNvPr>
          <p:cNvCxnSpPr/>
          <p:nvPr/>
        </p:nvCxnSpPr>
        <p:spPr>
          <a:xfrm>
            <a:off x="5548045" y="1654139"/>
            <a:ext cx="0" cy="3482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C82E4E2-77DA-4011-BB2F-4BE65C1C0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  <a:p>
            <a:pPr lvl="8"/>
            <a:r>
              <a:rPr lang="nb-NO" dirty="0"/>
              <a:t>Helst ett hovedpoeng</a:t>
            </a:r>
          </a:p>
          <a:p>
            <a:pPr lvl="8"/>
            <a:r>
              <a:rPr lang="nb-NO" dirty="0"/>
              <a:t>Finn eksempler</a:t>
            </a:r>
          </a:p>
          <a:p>
            <a:pPr lvl="8"/>
            <a:r>
              <a:rPr lang="nb-NO" dirty="0"/>
              <a:t>Hvorfor er det slik og hva er løsningen?</a:t>
            </a:r>
          </a:p>
          <a:p>
            <a:pPr lvl="8"/>
            <a:r>
              <a:rPr lang="nb-NO" dirty="0"/>
              <a:t>Kort = godt, enkelt språk</a:t>
            </a:r>
          </a:p>
          <a:p>
            <a:pPr lvl="8"/>
            <a:r>
              <a:rPr lang="nb-NO" dirty="0"/>
              <a:t>Ved behov, kontakt Legeforeningen</a:t>
            </a:r>
          </a:p>
          <a:p>
            <a:pPr marL="0" indent="0">
              <a:buNone/>
            </a:pPr>
            <a:r>
              <a:rPr lang="nb-NO" dirty="0"/>
              <a:t>		</a:t>
            </a:r>
            <a:endParaRPr lang="nb-NO" sz="3733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836D360-1A8C-4F1A-9734-98B16478018A}"/>
              </a:ext>
            </a:extLst>
          </p:cNvPr>
          <p:cNvSpPr txBox="1"/>
          <p:nvPr/>
        </p:nvSpPr>
        <p:spPr>
          <a:xfrm>
            <a:off x="5486400" y="281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nb-NO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D89E7A1-A074-4C75-8F7A-69BC3E9C9D05}"/>
              </a:ext>
            </a:extLst>
          </p:cNvPr>
          <p:cNvSpPr txBox="1"/>
          <p:nvPr/>
        </p:nvSpPr>
        <p:spPr>
          <a:xfrm>
            <a:off x="-501099" y="3087831"/>
            <a:ext cx="422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nb-NO" sz="3200" dirty="0">
                <a:solidFill>
                  <a:srgbClr val="000000"/>
                </a:solidFill>
                <a:latin typeface="Calibri"/>
              </a:rPr>
              <a:t>Budskap</a:t>
            </a:r>
          </a:p>
        </p:txBody>
      </p:sp>
    </p:spTree>
    <p:extLst>
      <p:ext uri="{BB962C8B-B14F-4D97-AF65-F5344CB8AC3E}">
        <p14:creationId xmlns:p14="http://schemas.microsoft.com/office/powerpoint/2010/main" val="161587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1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/>
              <a:t>Hva gjør du under intervjuet?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249C46E-2455-4FF8-AEF5-DD713A38A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1" y="10"/>
            <a:ext cx="4635571" cy="6857991"/>
          </a:xfrm>
          <a:prstGeom prst="rect">
            <a:avLst/>
          </a:prstGeom>
          <a:effectLst/>
        </p:spPr>
      </p:pic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5433" y="2948947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133" dirty="0"/>
              <a:t>Lytt til spørsmålet</a:t>
            </a:r>
          </a:p>
          <a:p>
            <a:r>
              <a:rPr lang="nb-NO" sz="2133" dirty="0"/>
              <a:t>Svar med egne ord, ikke journalistens</a:t>
            </a:r>
          </a:p>
          <a:p>
            <a:r>
              <a:rPr lang="nb-NO" sz="2133" dirty="0"/>
              <a:t>Hovedpoenget skal først</a:t>
            </a:r>
          </a:p>
          <a:p>
            <a:r>
              <a:rPr lang="nb-NO" sz="2133" dirty="0"/>
              <a:t>Gjenta hovedpoengene dine ved behov</a:t>
            </a:r>
            <a:endParaRPr lang="nb-NO" sz="2133" dirty="0">
              <a:cs typeface="Calibri"/>
            </a:endParaRPr>
          </a:p>
          <a:p>
            <a:r>
              <a:rPr lang="nb-NO" sz="2133" dirty="0"/>
              <a:t>Intervjuet er slutt når journalisten er ute av </a:t>
            </a:r>
            <a:br>
              <a:rPr lang="nb-NO" sz="2133" dirty="0"/>
            </a:br>
            <a:r>
              <a:rPr lang="nb-NO" sz="2133" dirty="0"/>
              <a:t>døren/samtalen er avsluttet – ikke før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3116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0" y="679484"/>
            <a:ext cx="5619750" cy="654016"/>
          </a:xfrm>
        </p:spPr>
        <p:txBody>
          <a:bodyPr/>
          <a:lstStyle/>
          <a:p>
            <a:pPr algn="ctr"/>
            <a:r>
              <a:rPr lang="nb-NO" sz="295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Intervjuet – bygg bro til budskapet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600931" y="1804882"/>
            <a:ext cx="4417887" cy="4581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Eksempler på broer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 aller viktigste i denne saken er ….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Hovedpoenget her er at ….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 dette egentlig handler om er ….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Det du tar opp er viktig, men enda viktigere er ….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Jeg registrerer at mange har engasjert seg i denne saken og det er bra, men …. </a:t>
            </a:r>
          </a:p>
          <a:p>
            <a:pPr marL="0" indent="0">
              <a:buNone/>
            </a:pPr>
            <a:endParaRPr lang="nb-NO" sz="2800" dirty="0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4E901140-3BF4-4FC2-9BAB-7FF0F52A16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2222" r="6412" b="6873"/>
          <a:stretch/>
        </p:blipFill>
        <p:spPr>
          <a:xfrm>
            <a:off x="5619749" y="1"/>
            <a:ext cx="655940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86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4" descr="Tommy og Tig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96752"/>
            <a:ext cx="8784976" cy="4248472"/>
          </a:xfrm>
          <a:prstGeom prst="rect">
            <a:avLst/>
          </a:prstGeom>
          <a:ln w="190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54112" y="679484"/>
            <a:ext cx="5181599" cy="654016"/>
          </a:xfrm>
        </p:spPr>
        <p:txBody>
          <a:bodyPr/>
          <a:lstStyle/>
          <a:p>
            <a:pPr algn="ctr"/>
            <a:r>
              <a:rPr lang="nb-NO" sz="37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Hvordan svare på kritikk?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535967" y="1728094"/>
            <a:ext cx="4417887" cy="48987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Få fram din organisasjonens synsvinkel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Rask respons </a:t>
            </a:r>
            <a:b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Unngå å bli avslørt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Innrøm åpenbare feil med en gang</a:t>
            </a:r>
            <a:b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Unngå å bli drevet fra skanse til skanse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Bygg bro</a:t>
            </a:r>
            <a:br>
              <a:rPr lang="nb-NO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2800" b="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Svar kort, men sørg straks for å få plassert eget budskap</a:t>
            </a:r>
          </a:p>
          <a:p>
            <a:pPr marL="0" indent="0">
              <a:buNone/>
            </a:pPr>
            <a:endParaRPr lang="nb-NO" sz="2800" dirty="0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4E901140-3BF4-4FC2-9BAB-7FF0F52A16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r="22048"/>
          <a:stretch/>
        </p:blipFill>
        <p:spPr>
          <a:xfrm>
            <a:off x="5615947" y="0"/>
            <a:ext cx="657605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2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894" y="585640"/>
            <a:ext cx="8229600" cy="647717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Intervjuet – kvalitetssikring i tre trinn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/>
        </p:blipFill>
        <p:spPr>
          <a:xfrm>
            <a:off x="1515294" y="1766343"/>
            <a:ext cx="8229600" cy="4065075"/>
          </a:xfrm>
          <a:prstGeom prst="rect">
            <a:avLst/>
          </a:prstGeom>
          <a:ln w="127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5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Tommelfingerregler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827213"/>
            <a:ext cx="6972300" cy="4497388"/>
          </a:xfrm>
        </p:spPr>
        <p:txBody>
          <a:bodyPr/>
          <a:lstStyle/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Fortell sannheten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 åpenhet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 medfølelse og ansvar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Unngå omgåelser / unnskyldninger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 deg til sakens fakta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ikke ansvar for pausene</a:t>
            </a:r>
          </a:p>
        </p:txBody>
      </p:sp>
    </p:spTree>
    <p:extLst>
      <p:ext uri="{BB962C8B-B14F-4D97-AF65-F5344CB8AC3E}">
        <p14:creationId xmlns:p14="http://schemas.microsoft.com/office/powerpoint/2010/main" val="29630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</a:p>
        </p:txBody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00213"/>
            <a:ext cx="7772400" cy="4324350"/>
          </a:xfrm>
        </p:spPr>
        <p:txBody>
          <a:bodyPr/>
          <a:lstStyle/>
          <a:p>
            <a:pPr marL="1587" indent="0">
              <a:buNone/>
            </a:pPr>
            <a:r>
              <a:rPr lang="nb-NO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Tenk fotografi, er det et sted det er bra å ta bilde?</a:t>
            </a:r>
          </a:p>
          <a:p>
            <a:pPr lvl="2"/>
            <a:r>
              <a:rPr lang="nb-NO" sz="25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Øke oppmerksomheten om / illustrere saken</a:t>
            </a:r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b-NO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Unngå kameralinsen ovenfra og nedenfra</a:t>
            </a:r>
          </a:p>
          <a:p>
            <a:pPr lvl="2"/>
            <a:r>
              <a:rPr lang="nb-NO" sz="25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Skal være i nesehøyde</a:t>
            </a:r>
          </a:p>
          <a:p>
            <a:pPr lvl="2"/>
            <a:r>
              <a:rPr lang="nb-NO" sz="25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hva du har på pulten og / eller bak deg</a:t>
            </a:r>
          </a:p>
        </p:txBody>
      </p:sp>
    </p:spTree>
    <p:extLst>
      <p:ext uri="{BB962C8B-B14F-4D97-AF65-F5344CB8AC3E}">
        <p14:creationId xmlns:p14="http://schemas.microsoft.com/office/powerpoint/2010/main" val="24007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2564904"/>
            <a:ext cx="3766457" cy="5412920"/>
          </a:xfrm>
        </p:spPr>
        <p:txBody>
          <a:bodyPr>
            <a:normAutofit/>
          </a:bodyPr>
          <a:lstStyle/>
          <a:p>
            <a:r>
              <a:rPr lang="nb-NO" dirty="0"/>
              <a:t>Hva gjør du etter intervjuet?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2" y="836712"/>
            <a:ext cx="6324599" cy="5412920"/>
          </a:xfrm>
        </p:spPr>
        <p:txBody>
          <a:bodyPr anchor="ctr">
            <a:normAutofit/>
          </a:bodyPr>
          <a:lstStyle/>
          <a:p>
            <a:r>
              <a:rPr lang="nb-NO" sz="2400" dirty="0"/>
              <a:t>Si fra hvis du ikke har fått fram poenget ditt</a:t>
            </a:r>
          </a:p>
          <a:p>
            <a:r>
              <a:rPr lang="nb-NO" sz="2400" dirty="0"/>
              <a:t>Du kan be om å bli intervjuet på nytt</a:t>
            </a:r>
          </a:p>
          <a:p>
            <a:r>
              <a:rPr lang="nb-NO" sz="2400" dirty="0"/>
              <a:t>Vær tilgjengelig for journalisten til deadline</a:t>
            </a:r>
          </a:p>
          <a:p>
            <a:pPr>
              <a:buFontTx/>
              <a:buNone/>
            </a:pPr>
            <a:br>
              <a:rPr lang="nb-NO" sz="2400" dirty="0"/>
            </a:b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808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Hvilke rettigheter har du?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25" y="1952625"/>
            <a:ext cx="8229600" cy="4497387"/>
          </a:xfrm>
        </p:spPr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Sitatsjekk – </a:t>
            </a:r>
            <a:r>
              <a:rPr lang="nb-NO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avtalt</a:t>
            </a:r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FØR</a:t>
            </a:r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intervjuet</a:t>
            </a:r>
          </a:p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kan trekke tilbake utsagn hvis du mener deg feilsitert – meningsinnhold</a:t>
            </a:r>
          </a:p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Korriger faktafeil</a:t>
            </a:r>
          </a:p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Tilsvarsrett</a:t>
            </a:r>
          </a:p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Gjør deg kjent med Vær varsom-plakaten</a:t>
            </a:r>
          </a:p>
          <a:p>
            <a:endParaRPr lang="nb-NO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endParaRPr lang="nb-NO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nb-N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Husk:</a:t>
            </a:r>
            <a:r>
              <a:rPr lang="nb-NO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kan trenge medieomtale</a:t>
            </a:r>
            <a:br>
              <a:rPr lang="nb-NO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fremtiden</a:t>
            </a:r>
          </a:p>
        </p:txBody>
      </p:sp>
    </p:spTree>
    <p:extLst>
      <p:ext uri="{BB962C8B-B14F-4D97-AF65-F5344CB8AC3E}">
        <p14:creationId xmlns:p14="http://schemas.microsoft.com/office/powerpoint/2010/main" val="42797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Kjennskap til presseetikken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83" y="1628774"/>
            <a:ext cx="3528392" cy="449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0" y="1628774"/>
            <a:ext cx="4238625" cy="4497414"/>
          </a:xfrm>
        </p:spPr>
        <p:txBody>
          <a:bodyPr/>
          <a:lstStyle/>
          <a:p>
            <a:pPr marL="0" indent="0">
              <a:buNone/>
            </a:pPr>
            <a:r>
              <a:rPr lang="nb-NO" sz="1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beste vernet mot tendensiøs og useriøs journalistikk er kunnskap om og utnyttelse av presseetikken</a:t>
            </a:r>
          </a:p>
          <a:p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Retten til å få </a:t>
            </a:r>
            <a:r>
              <a:rPr lang="nb-N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rimelig tid</a:t>
            </a:r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til å svare og å bli konfrontert med </a:t>
            </a:r>
            <a:r>
              <a:rPr lang="nb-N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samtlige beskyldninger</a:t>
            </a:r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og deres </a:t>
            </a:r>
            <a:r>
              <a:rPr lang="nb-N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konkrete innhold</a:t>
            </a:r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(VVP 4.14)</a:t>
            </a:r>
          </a:p>
          <a:p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Retten til å få </a:t>
            </a:r>
            <a:r>
              <a:rPr lang="nb-NO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samtidig imøtegåelse</a:t>
            </a:r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 sterke beskyldninger (VVP 4.14)</a:t>
            </a:r>
          </a:p>
          <a:p>
            <a:r>
              <a: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Fakta- og sitatsjekk (VVP 3.2 og 3.8)</a:t>
            </a:r>
          </a:p>
        </p:txBody>
      </p:sp>
    </p:spTree>
    <p:extLst>
      <p:ext uri="{BB962C8B-B14F-4D97-AF65-F5344CB8AC3E}">
        <p14:creationId xmlns:p14="http://schemas.microsoft.com/office/powerpoint/2010/main" val="3331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59" y="4638513"/>
            <a:ext cx="393143" cy="393143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28262" y="769968"/>
            <a:ext cx="5648325" cy="1408296"/>
          </a:xfrm>
        </p:spPr>
        <p:txBody>
          <a:bodyPr>
            <a:noAutofit/>
          </a:bodyPr>
          <a:lstStyle/>
          <a:p>
            <a:pPr algn="ctr"/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«Den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mätta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dagen, den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är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aldrig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störst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Den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bästa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dagen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är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en dag av </a:t>
            </a:r>
            <a:r>
              <a:rPr lang="nb-NO" sz="2700" b="0" i="1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törst</a:t>
            </a:r>
            <a:r>
              <a:rPr lang="nb-NO" sz="2700" b="0" i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br>
              <a:rPr lang="nb-NO" sz="1800" dirty="0">
                <a:solidFill>
                  <a:schemeClr val="tx1"/>
                </a:solidFill>
              </a:rPr>
            </a:br>
            <a:br>
              <a:rPr lang="nb-NO" sz="800" dirty="0">
                <a:solidFill>
                  <a:schemeClr val="tx1"/>
                </a:solidFill>
              </a:rPr>
            </a:br>
            <a:r>
              <a:rPr lang="nb-NO" sz="1800" b="0" dirty="0">
                <a:solidFill>
                  <a:schemeClr val="tx1"/>
                </a:solidFill>
              </a:rPr>
              <a:t>Karin Boye, </a:t>
            </a:r>
            <a:r>
              <a:rPr lang="nb-NO" sz="1800" b="0" i="1" dirty="0">
                <a:solidFill>
                  <a:schemeClr val="tx1"/>
                </a:solidFill>
              </a:rPr>
              <a:t>I </a:t>
            </a:r>
            <a:r>
              <a:rPr lang="nb-NO" sz="1800" b="0" i="1" dirty="0" err="1">
                <a:solidFill>
                  <a:schemeClr val="tx1"/>
                </a:solidFill>
              </a:rPr>
              <a:t>rörelse</a:t>
            </a:r>
            <a:r>
              <a:rPr lang="nb-NO" sz="1800" b="0" dirty="0">
                <a:solidFill>
                  <a:schemeClr val="tx1"/>
                </a:solidFill>
              </a:rPr>
              <a:t> (1927)</a:t>
            </a:r>
            <a:br>
              <a:rPr lang="nb-NO" sz="2000" dirty="0">
                <a:solidFill>
                  <a:schemeClr val="tx1"/>
                </a:solidFill>
              </a:rPr>
            </a:br>
            <a:endParaRPr lang="nb-NO" sz="2000" dirty="0">
              <a:solidFill>
                <a:schemeClr val="tx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6213311"/>
            <a:ext cx="1809663" cy="338255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61" y="2821316"/>
            <a:ext cx="384043" cy="38404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1" y="3270427"/>
            <a:ext cx="393143" cy="393143"/>
          </a:xfrm>
          <a:prstGeom prst="rect">
            <a:avLst/>
          </a:prstGeom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1749953" y="4240477"/>
            <a:ext cx="1997099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Instagram</a:t>
            </a:r>
            <a:r>
              <a:rPr kumimoji="0" lang="nb-NO" sz="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/legeforeningen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AA6CA651-9350-E14B-81D7-5132A2BC5BA9}"/>
              </a:ext>
            </a:extLst>
          </p:cNvPr>
          <p:cNvGrpSpPr/>
          <p:nvPr/>
        </p:nvGrpSpPr>
        <p:grpSpPr>
          <a:xfrm>
            <a:off x="1282265" y="4755583"/>
            <a:ext cx="237312" cy="158999"/>
            <a:chOff x="1284540" y="4313225"/>
            <a:chExt cx="237312" cy="158999"/>
          </a:xfrm>
        </p:grpSpPr>
        <p:sp>
          <p:nvSpPr>
            <p:cNvPr id="6" name="Alternativ prosess 5"/>
            <p:cNvSpPr/>
            <p:nvPr/>
          </p:nvSpPr>
          <p:spPr>
            <a:xfrm>
              <a:off x="1284540" y="4313225"/>
              <a:ext cx="237312" cy="158999"/>
            </a:xfrm>
            <a:prstGeom prst="flowChartAlternateProcess">
              <a:avLst/>
            </a:prstGeom>
            <a:solidFill>
              <a:schemeClr val="bg1"/>
            </a:solidFill>
            <a:ln w="190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Rett linje 16"/>
            <p:cNvCxnSpPr/>
            <p:nvPr/>
          </p:nvCxnSpPr>
          <p:spPr>
            <a:xfrm>
              <a:off x="1328072" y="4380787"/>
              <a:ext cx="1384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/>
            <p:cNvCxnSpPr/>
            <p:nvPr/>
          </p:nvCxnSpPr>
          <p:spPr>
            <a:xfrm>
              <a:off x="1328072" y="4356755"/>
              <a:ext cx="1384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/>
            <p:cNvCxnSpPr/>
            <p:nvPr/>
          </p:nvCxnSpPr>
          <p:spPr>
            <a:xfrm>
              <a:off x="1328072" y="4410367"/>
              <a:ext cx="1384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tel 1"/>
          <p:cNvSpPr txBox="1">
            <a:spLocks/>
          </p:cNvSpPr>
          <p:nvPr/>
        </p:nvSpPr>
        <p:spPr>
          <a:xfrm>
            <a:off x="1755023" y="2897201"/>
            <a:ext cx="2194804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nb-no.facebook.com/Legeforeningen</a:t>
            </a:r>
          </a:p>
        </p:txBody>
      </p:sp>
      <p:sp>
        <p:nvSpPr>
          <p:cNvPr id="22" name="Tittel 1"/>
          <p:cNvSpPr txBox="1">
            <a:spLocks/>
          </p:cNvSpPr>
          <p:nvPr/>
        </p:nvSpPr>
        <p:spPr>
          <a:xfrm>
            <a:off x="1755025" y="3320497"/>
            <a:ext cx="1824203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twitter.com/legeforeningen</a:t>
            </a:r>
            <a:endParaRPr kumimoji="0" lang="nb-NO" sz="10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3" name="Tittel 1"/>
          <p:cNvSpPr txBox="1">
            <a:spLocks/>
          </p:cNvSpPr>
          <p:nvPr/>
        </p:nvSpPr>
        <p:spPr>
          <a:xfrm>
            <a:off x="1749954" y="3790057"/>
            <a:ext cx="2617855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67500" lnSpcReduction="2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www.linkedin.com/company/legeforeningen</a:t>
            </a:r>
            <a:endParaRPr kumimoji="0" lang="nb-NO" sz="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5" name="Bild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3728397"/>
            <a:ext cx="402928" cy="402928"/>
          </a:xfrm>
          <a:prstGeom prst="rect">
            <a:avLst/>
          </a:prstGeom>
        </p:spPr>
      </p:pic>
      <p:cxnSp>
        <p:nvCxnSpPr>
          <p:cNvPr id="27" name="Rett linje 26"/>
          <p:cNvCxnSpPr/>
          <p:nvPr/>
        </p:nvCxnSpPr>
        <p:spPr>
          <a:xfrm>
            <a:off x="1199458" y="5395935"/>
            <a:ext cx="227478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utklipp&#10;&#10;Automatisk generert beskrivelse">
            <a:extLst>
              <a:ext uri="{FF2B5EF4-FFF2-40B4-BE49-F238E27FC236}">
                <a16:creationId xmlns:a16="http://schemas.microsoft.com/office/drawing/2014/main" id="{EADDEC11-8131-8D49-B901-D32FE1C36B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6" y="4197492"/>
            <a:ext cx="381709" cy="381709"/>
          </a:xfrm>
          <a:prstGeom prst="rect">
            <a:avLst/>
          </a:prstGeom>
        </p:spPr>
      </p:pic>
      <p:sp>
        <p:nvSpPr>
          <p:cNvPr id="24" name="Tittel 1">
            <a:extLst>
              <a:ext uri="{FF2B5EF4-FFF2-40B4-BE49-F238E27FC236}">
                <a16:creationId xmlns:a16="http://schemas.microsoft.com/office/drawing/2014/main" id="{34A0F795-02B7-B74D-9311-AC1BE386B63A}"/>
              </a:ext>
            </a:extLst>
          </p:cNvPr>
          <p:cNvSpPr txBox="1">
            <a:spLocks/>
          </p:cNvSpPr>
          <p:nvPr/>
        </p:nvSpPr>
        <p:spPr>
          <a:xfrm>
            <a:off x="1749954" y="4677991"/>
            <a:ext cx="1738217" cy="33977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www.legeforeningen.no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3C943A11-16E6-4030-85B1-03EF72727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6"/>
          <a:stretch/>
        </p:blipFill>
        <p:spPr>
          <a:xfrm>
            <a:off x="5672380" y="-3"/>
            <a:ext cx="651962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32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3"/>
          <p:cNvSpPr txBox="1">
            <a:spLocks/>
          </p:cNvSpPr>
          <p:nvPr/>
        </p:nvSpPr>
        <p:spPr>
          <a:xfrm>
            <a:off x="1967541" y="1375648"/>
            <a:ext cx="8640960" cy="4963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Enhver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handling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eller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fravær av handling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vil kunne utløse et behov for kommunikasjon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Tydelige budskap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om hvorfor vi gjør som vi gjør, skaper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legitimitet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og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forståelse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for vår oppgave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Hvis ikke vi sier noe, vil andre kunne ta vår rolle 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→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noe som igjen kan svekke vår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troverdighet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105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>
                <a:solidFill>
                  <a:srgbClr val="C00000"/>
                </a:solidFill>
              </a:uFill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Media er en av flere kanaler for å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påvirke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→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sette dagsorden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→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b-NO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>
                  <a:solidFill>
                    <a:srgbClr val="C00000"/>
                  </a:solidFill>
                </a:uFill>
                <a:latin typeface="Calibri"/>
                <a:ea typeface="+mn-ea"/>
                <a:cs typeface="+mn-cs"/>
              </a:rPr>
              <a:t>flytte makt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tel 2"/>
          <p:cNvSpPr txBox="1">
            <a:spLocks/>
          </p:cNvSpPr>
          <p:nvPr/>
        </p:nvSpPr>
        <p:spPr>
          <a:xfrm>
            <a:off x="1967541" y="410708"/>
            <a:ext cx="8248903" cy="964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Font typeface="Arial" charset="0"/>
              <a:buNone/>
              <a:defRPr sz="2800" b="1" kern="1200">
                <a:solidFill>
                  <a:srgbClr val="40678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Hvorfor snakker vi med media?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>
            <a:off x="5320297" y="6260842"/>
            <a:ext cx="1551407" cy="3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51584" y="2996952"/>
            <a:ext cx="7488832" cy="1224136"/>
          </a:xfrm>
          <a:ln w="28575">
            <a:solidFill>
              <a:srgbClr val="CC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Pressens tenkemåte og arbeidsmetode</a:t>
            </a:r>
          </a:p>
        </p:txBody>
      </p:sp>
    </p:spTree>
    <p:extLst>
      <p:ext uri="{BB962C8B-B14F-4D97-AF65-F5344CB8AC3E}">
        <p14:creationId xmlns:p14="http://schemas.microsoft.com/office/powerpoint/2010/main" val="3019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oris-day-teacher's-p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1"/>
            <a:ext cx="1766888" cy="2151063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kstSylinder 10"/>
          <p:cNvSpPr txBox="1">
            <a:spLocks noChangeArrowheads="1"/>
          </p:cNvSpPr>
          <p:nvPr/>
        </p:nvSpPr>
        <p:spPr bwMode="auto">
          <a:xfrm>
            <a:off x="1885950" y="4867554"/>
            <a:ext cx="280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nb-NO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Informere</a:t>
            </a:r>
          </a:p>
        </p:txBody>
      </p:sp>
      <p:sp>
        <p:nvSpPr>
          <p:cNvPr id="16389" name="TekstSylinder 11"/>
          <p:cNvSpPr txBox="1">
            <a:spLocks noChangeArrowheads="1"/>
          </p:cNvSpPr>
          <p:nvPr/>
        </p:nvSpPr>
        <p:spPr bwMode="auto">
          <a:xfrm>
            <a:off x="4809382" y="4867554"/>
            <a:ext cx="2808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nb-NO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Underholde</a:t>
            </a:r>
          </a:p>
        </p:txBody>
      </p:sp>
      <p:sp>
        <p:nvSpPr>
          <p:cNvPr id="16390" name="TekstSylinder 12"/>
          <p:cNvSpPr txBox="1">
            <a:spLocks noChangeArrowheads="1"/>
          </p:cNvSpPr>
          <p:nvPr/>
        </p:nvSpPr>
        <p:spPr bwMode="auto">
          <a:xfrm>
            <a:off x="8016232" y="4867554"/>
            <a:ext cx="21247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nb-NO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Granske</a:t>
            </a:r>
          </a:p>
        </p:txBody>
      </p:sp>
      <p:pic>
        <p:nvPicPr>
          <p:cNvPr id="16391" name="Picture 2" descr="http://dglevel3.files.wordpress.com/2008/09/minister_of_silly_wal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15" y="2057400"/>
            <a:ext cx="1707604" cy="2139950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4" descr="http://farm1.static.flickr.com/26/53392586_d6878217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15892" r="30449"/>
          <a:stretch>
            <a:fillRect/>
          </a:stretch>
        </p:blipFill>
        <p:spPr bwMode="auto">
          <a:xfrm>
            <a:off x="8153401" y="2057400"/>
            <a:ext cx="1704975" cy="2178050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955800" y="304801"/>
            <a:ext cx="8280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5" charset="-128"/>
              </a:rPr>
              <a:t>Journalistens oppdrag er tredelt</a:t>
            </a:r>
          </a:p>
        </p:txBody>
      </p:sp>
    </p:spTree>
    <p:extLst>
      <p:ext uri="{BB962C8B-B14F-4D97-AF65-F5344CB8AC3E}">
        <p14:creationId xmlns:p14="http://schemas.microsoft.com/office/powerpoint/2010/main" val="5157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23578" y="764704"/>
            <a:ext cx="3322712" cy="997619"/>
          </a:xfrm>
        </p:spPr>
        <p:txBody>
          <a:bodyPr/>
          <a:lstStyle/>
          <a:p>
            <a:r>
              <a:rPr lang="nb-NO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Hvordan tenker og arbeider journalister?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1161728" y="2060848"/>
            <a:ext cx="3322712" cy="40324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80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Journalisten oppfatter seg som</a:t>
            </a:r>
            <a:br>
              <a:rPr lang="nb-NO" sz="2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b-NO" sz="2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b-NO" sz="8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Representant for den fjerde statsmakt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b-NO" sz="8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Representant for allmennheten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b-NO" sz="8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Forsvarer av ytringsfriheten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b-NO" sz="8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Formidler av viktige historier hvor aktørene har klare definerte roller: </a:t>
            </a:r>
            <a:r>
              <a:rPr lang="nb-NO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Offer, opprører/varsler, helt, ekspert og skurk</a:t>
            </a:r>
          </a:p>
          <a:p>
            <a:pPr marL="0" indent="0">
              <a:buNone/>
            </a:pPr>
            <a:br>
              <a:rPr lang="nb-NO" sz="3300" b="0" dirty="0"/>
            </a:br>
            <a:endParaRPr lang="nb-NO" sz="3300" b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4"/>
          <a:stretch/>
        </p:blipFill>
        <p:spPr>
          <a:xfrm>
            <a:off x="7680178" y="5748021"/>
            <a:ext cx="1139873" cy="5724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4170FD0-E3B6-4F57-9A6C-47122170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0"/>
            <a:ext cx="48600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9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ssholder for tekst 5"/>
          <p:cNvSpPr>
            <a:spLocks noGrp="1"/>
          </p:cNvSpPr>
          <p:nvPr/>
        </p:nvSpPr>
        <p:spPr bwMode="auto">
          <a:xfrm>
            <a:off x="1703389" y="476673"/>
            <a:ext cx="3819525" cy="6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Nærings- og organisasjonslivets logikk</a:t>
            </a:r>
          </a:p>
        </p:txBody>
      </p:sp>
      <p:sp>
        <p:nvSpPr>
          <p:cNvPr id="19459" name="Plassholder for innhold 6"/>
          <p:cNvSpPr>
            <a:spLocks noGrp="1"/>
          </p:cNvSpPr>
          <p:nvPr/>
        </p:nvSpPr>
        <p:spPr bwMode="auto">
          <a:xfrm>
            <a:off x="2124076" y="1524001"/>
            <a:ext cx="34004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Taushetsplikt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Rasjonell, saklig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Lovlig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Positivt fokus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Avkastning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Faget går først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Fornyer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Generell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Unngår åpen konflikt</a:t>
            </a:r>
          </a:p>
          <a:p>
            <a:pPr marL="268288" indent="-268288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Anslått sannsynlighet</a:t>
            </a:r>
          </a:p>
        </p:txBody>
      </p:sp>
      <p:sp>
        <p:nvSpPr>
          <p:cNvPr id="19460" name="Plassholder for tekst 7"/>
          <p:cNvSpPr>
            <a:spLocks noGrp="1"/>
          </p:cNvSpPr>
          <p:nvPr/>
        </p:nvSpPr>
        <p:spPr bwMode="auto">
          <a:xfrm>
            <a:off x="6600825" y="620713"/>
            <a:ext cx="37671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Medienes logikk</a:t>
            </a:r>
          </a:p>
        </p:txBody>
      </p:sp>
      <p:sp>
        <p:nvSpPr>
          <p:cNvPr id="19461" name="Plassholder for innhold 8"/>
          <p:cNvSpPr>
            <a:spLocks noGrp="1"/>
          </p:cNvSpPr>
          <p:nvPr/>
        </p:nvSpPr>
        <p:spPr bwMode="auto">
          <a:xfrm>
            <a:off x="6562725" y="1514476"/>
            <a:ext cx="346233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Hemmelighold er mistenkelig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Emosjonell, personlig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Anstendig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Kritisk fokus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Tjener grovt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Enkeltpersoners følelser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Bevarer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Spesifikk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Søker eller skaper konflikt</a:t>
            </a:r>
          </a:p>
          <a:p>
            <a:pPr marL="268288" indent="-268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b-NO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</a:rPr>
              <a:t>Skrekk, uro, trussel</a:t>
            </a:r>
          </a:p>
        </p:txBody>
      </p:sp>
      <p:sp>
        <p:nvSpPr>
          <p:cNvPr id="7" name="Pil mot venstre og høyre 6"/>
          <p:cNvSpPr/>
          <p:nvPr/>
        </p:nvSpPr>
        <p:spPr>
          <a:xfrm>
            <a:off x="5595938" y="1571625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il mot venstre og høyre 7"/>
          <p:cNvSpPr/>
          <p:nvPr/>
        </p:nvSpPr>
        <p:spPr>
          <a:xfrm>
            <a:off x="5588000" y="1955800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il mot venstre og høyre 8"/>
          <p:cNvSpPr/>
          <p:nvPr/>
        </p:nvSpPr>
        <p:spPr>
          <a:xfrm>
            <a:off x="5591175" y="2309813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il mot venstre og høyre 9"/>
          <p:cNvSpPr/>
          <p:nvPr/>
        </p:nvSpPr>
        <p:spPr>
          <a:xfrm>
            <a:off x="5589588" y="2663825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il mot venstre og høyre 10"/>
          <p:cNvSpPr/>
          <p:nvPr/>
        </p:nvSpPr>
        <p:spPr>
          <a:xfrm>
            <a:off x="5589588" y="3019425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il mot venstre og høyre 11"/>
          <p:cNvSpPr/>
          <p:nvPr/>
        </p:nvSpPr>
        <p:spPr>
          <a:xfrm>
            <a:off x="5588000" y="3359150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il mot venstre og høyre 12"/>
          <p:cNvSpPr/>
          <p:nvPr/>
        </p:nvSpPr>
        <p:spPr>
          <a:xfrm>
            <a:off x="5588000" y="3738563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il mot venstre og høyre 13"/>
          <p:cNvSpPr/>
          <p:nvPr/>
        </p:nvSpPr>
        <p:spPr>
          <a:xfrm>
            <a:off x="5586413" y="4111625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il mot venstre og høyre 14"/>
          <p:cNvSpPr/>
          <p:nvPr/>
        </p:nvSpPr>
        <p:spPr>
          <a:xfrm>
            <a:off x="5589588" y="4475163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il mot venstre og høyre 15"/>
          <p:cNvSpPr/>
          <p:nvPr/>
        </p:nvSpPr>
        <p:spPr>
          <a:xfrm>
            <a:off x="5586413" y="4859338"/>
            <a:ext cx="933450" cy="28575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40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4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639251" y="718735"/>
            <a:ext cx="3913699" cy="1252939"/>
          </a:xfrm>
        </p:spPr>
        <p:txBody>
          <a:bodyPr/>
          <a:lstStyle/>
          <a:p>
            <a:r>
              <a:rPr lang="nb-NO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mener media er en god sak?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639251" y="2553097"/>
            <a:ext cx="4467225" cy="3800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Journalister er på jakt etter saker som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Innebærer </a:t>
            </a:r>
            <a:r>
              <a:rPr lang="nb-NO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 </a:t>
            </a:r>
            <a:r>
              <a:rPr lang="nb-NO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 konsekvenser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nb-NO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aktuell / relevant</a:t>
            </a:r>
          </a:p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Engasjerer </a:t>
            </a:r>
            <a:r>
              <a:rPr lang="nb-NO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mange</a:t>
            </a:r>
          </a:p>
          <a:p>
            <a:endParaRPr lang="nb-NO" sz="2625" dirty="0"/>
          </a:p>
          <a:p>
            <a:pPr marL="0" indent="0">
              <a:buNone/>
            </a:pPr>
            <a:endParaRPr lang="nb-NO" sz="1650" dirty="0"/>
          </a:p>
          <a:p>
            <a:pPr marL="0" indent="0" algn="r">
              <a:buNone/>
            </a:pPr>
            <a:endParaRPr lang="nb-NO" sz="1650" dirty="0"/>
          </a:p>
        </p:txBody>
      </p:sp>
      <p:pic>
        <p:nvPicPr>
          <p:cNvPr id="10" name="Plassholder for 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D312A6F2-5276-4A12-81D9-7D0ED884A0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0482"/>
          <a:stretch/>
        </p:blipFill>
        <p:spPr>
          <a:xfrm>
            <a:off x="5615948" y="0"/>
            <a:ext cx="657605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Bilde 11" descr="Et bilde som inneholder tekst, bok&#10;&#10;Automatisk generert beskrivelse">
            <a:extLst>
              <a:ext uri="{FF2B5EF4-FFF2-40B4-BE49-F238E27FC236}">
                <a16:creationId xmlns:a16="http://schemas.microsoft.com/office/drawing/2014/main" id="{9FEC6F1D-3A1C-4638-B65C-CB0473DF4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0"/>
            <a:ext cx="619125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1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277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regi, sette dagsorden = å vinne kampen om virkeligheten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67" y="847726"/>
            <a:ext cx="10129258" cy="6353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1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1_PP-mal-overordnet">
  <a:themeElements>
    <a:clrScheme name="PP-mal-overordne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-mal-overord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-mal-overordn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-mal-overordn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-mal-overordn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-mal-overordn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-mal-overordn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-mal-overordn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-mal-overordn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-mal-overordnet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-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-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-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politt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144_TF22529792.potx" id="{443E7856-3D75-4BD4-B681-285DD53CD27D}" vid="{818D8FFE-002C-46D2-A013-6933852C43DD}"/>
    </a:ext>
  </a:extLst>
</a:theme>
</file>

<file path=ppt/theme/theme7.xml><?xml version="1.0" encoding="utf-8"?>
<a:theme xmlns:a="http://schemas.openxmlformats.org/drawingml/2006/main" name="Office-tema">
  <a:themeElements>
    <a:clrScheme name="DNL">
      <a:dk1>
        <a:srgbClr val="000000"/>
      </a:dk1>
      <a:lt1>
        <a:srgbClr val="FFFFFF"/>
      </a:lt1>
      <a:dk2>
        <a:srgbClr val="005B8D"/>
      </a:dk2>
      <a:lt2>
        <a:srgbClr val="F3EEE9"/>
      </a:lt2>
      <a:accent1>
        <a:srgbClr val="BDB5C0"/>
      </a:accent1>
      <a:accent2>
        <a:srgbClr val="696D71"/>
      </a:accent2>
      <a:accent3>
        <a:srgbClr val="679DBB"/>
      </a:accent3>
      <a:accent4>
        <a:srgbClr val="DDD5CC"/>
      </a:accent4>
      <a:accent5>
        <a:srgbClr val="DFEAF1"/>
      </a:accent5>
      <a:accent6>
        <a:srgbClr val="FFFFFF"/>
      </a:accent6>
      <a:hlink>
        <a:srgbClr val="000000"/>
      </a:hlink>
      <a:folHlink>
        <a:srgbClr val="DFEAF1"/>
      </a:folHlink>
    </a:clrScheme>
    <a:fontScheme name="DN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3" id="{CC417C49-D6E1-E24E-9B7D-6890CB18FF68}" vid="{C629526A-958E-EF45-90BC-729382C24688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1940</Words>
  <Application>Microsoft Office PowerPoint</Application>
  <PresentationFormat>Widescreen</PresentationFormat>
  <Paragraphs>222</Paragraphs>
  <Slides>27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7</vt:i4>
      </vt:variant>
      <vt:variant>
        <vt:lpstr>Lysbildetitler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Verdana</vt:lpstr>
      <vt:lpstr>Wingdings</vt:lpstr>
      <vt:lpstr>11_PP-mal-overordnet</vt:lpstr>
      <vt:lpstr>PP-mal-overordnet</vt:lpstr>
      <vt:lpstr>3_Office-tema</vt:lpstr>
      <vt:lpstr>4_Office-tema</vt:lpstr>
      <vt:lpstr>5_Office-tema</vt:lpstr>
      <vt:lpstr>Metropolitt</vt:lpstr>
      <vt:lpstr>Office-tema</vt:lpstr>
      <vt:lpstr>Mediehåndtering</vt:lpstr>
      <vt:lpstr>PowerPoint-presentasjon</vt:lpstr>
      <vt:lpstr>PowerPoint-presentasjon</vt:lpstr>
      <vt:lpstr>Pressens tenkemåte og arbeidsmetode</vt:lpstr>
      <vt:lpstr>PowerPoint-presentasjon</vt:lpstr>
      <vt:lpstr>Hvordan tenker og arbeider journalister?</vt:lpstr>
      <vt:lpstr>PowerPoint-presentasjon</vt:lpstr>
      <vt:lpstr>Hva mener media er en god sak?</vt:lpstr>
      <vt:lpstr>Ta regi, sette dagsorden = å vinne kampen om virkeligheten</vt:lpstr>
      <vt:lpstr>PowerPoint-presentasjon</vt:lpstr>
      <vt:lpstr>Praktiske medietips – hvordan møte pressen?</vt:lpstr>
      <vt:lpstr>Taushetsplikt</vt:lpstr>
      <vt:lpstr>Hva gjør du når telefonen ringer?</vt:lpstr>
      <vt:lpstr>PowerPoint-presentasjon</vt:lpstr>
      <vt:lpstr>Forberedelser og trening</vt:lpstr>
      <vt:lpstr>PowerPoint-presentasjon</vt:lpstr>
      <vt:lpstr>PowerPoint-presentasjon</vt:lpstr>
      <vt:lpstr>Hva gjør du under intervjuet?</vt:lpstr>
      <vt:lpstr>Intervjuet – bygg bro til budskapet</vt:lpstr>
      <vt:lpstr>Hvordan svare på kritikk?</vt:lpstr>
      <vt:lpstr>Intervjuet – kvalitetssikring i tre trinn</vt:lpstr>
      <vt:lpstr>Tommelfingerregler</vt:lpstr>
      <vt:lpstr>Foto</vt:lpstr>
      <vt:lpstr>Hva gjør du etter intervjuet?</vt:lpstr>
      <vt:lpstr>Hvilke rettigheter har du?</vt:lpstr>
      <vt:lpstr>Kjennskap til presseetikken</vt:lpstr>
      <vt:lpstr>«Den mätta dagen, den är aldrig störst  Den bästa dagen är en dag av törst»  Karin Boye, I rörelse (1927)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Pressehåndtering</dc:title>
  <dc:creator>Knut Braaten</dc:creator>
  <cp:lastModifiedBy>Knut Braaten</cp:lastModifiedBy>
  <cp:revision>4</cp:revision>
  <dcterms:created xsi:type="dcterms:W3CDTF">2021-02-03T14:13:18Z</dcterms:created>
  <dcterms:modified xsi:type="dcterms:W3CDTF">2023-03-02T11:09:34Z</dcterms:modified>
</cp:coreProperties>
</file>